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2" r:id="rId6"/>
    <p:sldId id="283" r:id="rId7"/>
    <p:sldId id="258" r:id="rId8"/>
    <p:sldId id="284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74" r:id="rId18"/>
    <p:sldId id="275" r:id="rId19"/>
    <p:sldId id="276" r:id="rId20"/>
    <p:sldId id="277" r:id="rId21"/>
    <p:sldId id="278" r:id="rId22"/>
    <p:sldId id="279" r:id="rId23"/>
    <p:sldId id="285" r:id="rId24"/>
    <p:sldId id="268" r:id="rId25"/>
    <p:sldId id="273" r:id="rId2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 stiliaus, lentelės tinkleli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8F5B-4A39-4F29-B111-604D91662D2C}" type="datetimeFigureOut">
              <a:rPr lang="lt-LT" smtClean="0"/>
              <a:t>2019.01.03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A77-4AA9-43D0-92BE-88FD1D9DB5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072890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8F5B-4A39-4F29-B111-604D91662D2C}" type="datetimeFigureOut">
              <a:rPr lang="lt-LT" smtClean="0"/>
              <a:t>2019.01.03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A77-4AA9-43D0-92BE-88FD1D9DB5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7549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8F5B-4A39-4F29-B111-604D91662D2C}" type="datetimeFigureOut">
              <a:rPr lang="lt-LT" smtClean="0"/>
              <a:t>2019.01.03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A77-4AA9-43D0-92BE-88FD1D9DB5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1946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8F5B-4A39-4F29-B111-604D91662D2C}" type="datetimeFigureOut">
              <a:rPr lang="lt-LT" smtClean="0"/>
              <a:t>2019.01.03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A77-4AA9-43D0-92BE-88FD1D9DB5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73205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8F5B-4A39-4F29-B111-604D91662D2C}" type="datetimeFigureOut">
              <a:rPr lang="lt-LT" smtClean="0"/>
              <a:t>2019.01.03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A77-4AA9-43D0-92BE-88FD1D9DB5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13733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8F5B-4A39-4F29-B111-604D91662D2C}" type="datetimeFigureOut">
              <a:rPr lang="lt-LT" smtClean="0"/>
              <a:t>2019.01.03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A77-4AA9-43D0-92BE-88FD1D9DB5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61092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8F5B-4A39-4F29-B111-604D91662D2C}" type="datetimeFigureOut">
              <a:rPr lang="lt-LT" smtClean="0"/>
              <a:t>2019.01.03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A77-4AA9-43D0-92BE-88FD1D9DB5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514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8F5B-4A39-4F29-B111-604D91662D2C}" type="datetimeFigureOut">
              <a:rPr lang="lt-LT" smtClean="0"/>
              <a:t>2019.01.03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A77-4AA9-43D0-92BE-88FD1D9DB5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97949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8F5B-4A39-4F29-B111-604D91662D2C}" type="datetimeFigureOut">
              <a:rPr lang="lt-LT" smtClean="0"/>
              <a:t>2019.01.03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A77-4AA9-43D0-92BE-88FD1D9DB5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1415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8F5B-4A39-4F29-B111-604D91662D2C}" type="datetimeFigureOut">
              <a:rPr lang="lt-LT" smtClean="0"/>
              <a:t>2019.01.03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A77-4AA9-43D0-92BE-88FD1D9DB5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311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8F5B-4A39-4F29-B111-604D91662D2C}" type="datetimeFigureOut">
              <a:rPr lang="lt-LT" smtClean="0"/>
              <a:t>2019.01.03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9EA77-4AA9-43D0-92BE-88FD1D9DB5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0978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68F5B-4A39-4F29-B111-604D91662D2C}" type="datetimeFigureOut">
              <a:rPr lang="lt-LT" smtClean="0"/>
              <a:t>2019.01.03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9EA77-4AA9-43D0-92BE-88FD1D9DB5EE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281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306896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GIMNAZIJOS 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VEIKLOS KOKYBĖS ĮSIVERTINIM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AS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lt-LT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-08-30</a:t>
            </a:r>
            <a:endParaRPr lang="lt-LT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94" y="35745"/>
            <a:ext cx="5357570" cy="2385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989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lt-LT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2.3.1. MOKYMASIS.</a:t>
            </a:r>
            <a:r>
              <a:rPr lang="en-US" sz="22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Mokytojai. Aukščiausios vertės</a:t>
            </a:r>
            <a:endParaRPr lang="lt-L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Autofit/>
          </a:bodyPr>
          <a:lstStyle/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Pamokoje grįžtama prie anksčiau išmoktų dalykų.</a:t>
            </a:r>
            <a:r>
              <a:rPr lang="lt-LT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3,6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Mokytojai refleksijos metu atsižvelgia į mokinio įgytą patirtį (nesupratai-paaiškina, pateikia daugiau pavyzdžių).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3,5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Dalyko mokytojai mokiniui suprantamai pasako, kokių tikslų reikia siekti pamokoje.				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3,4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Pamokoje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mokinys skatinamas klausti, tyrinėti, ieškoti.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3,3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Mokinys padeda kitiems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mokytis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ir pats geriau išmoksta.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3,3</a:t>
            </a:r>
            <a:endParaRPr lang="lt-LT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2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2.3.1. MOKYMASIS.</a:t>
            </a:r>
            <a:r>
              <a:rPr lang="en-US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Mokytojai. Žemiausios vertės</a:t>
            </a:r>
            <a:endParaRPr lang="lt-L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Mokiniai noriai viešai diskutuoja, siūlo savo idėjas.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2,6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Mokinys žino būdus, kaip geriausiai išmokti dalyką.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		2,6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Visų mokomųjų dalykų pamokose mokinys stebi ir analizuoja asmeninę  pažangą.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						2,6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Mokinys moka vizualizuoti ir paaiškinti savo mąstymą.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	2,6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Mokinys gerbia kitų nuomonę.		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2,7</a:t>
            </a:r>
          </a:p>
        </p:txBody>
      </p:sp>
    </p:spTree>
    <p:extLst>
      <p:ext uri="{BB962C8B-B14F-4D97-AF65-F5344CB8AC3E}">
        <p14:creationId xmlns:p14="http://schemas.microsoft.com/office/powerpoint/2010/main" val="6752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lt-LT" sz="2200" b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2.3.1. </a:t>
            </a:r>
            <a:r>
              <a:rPr lang="lt-LT" sz="22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MOKYMASIS.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Mokiniai. Aukščiausios vertės</a:t>
            </a:r>
            <a:endParaRPr lang="lt-L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Gerbiu kitų žmonių nuomonę	.		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3,3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Visuomet ginu savo nuomonę.		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3,0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Pamokoje grįžtama prie anksčiau išmoktų dalykų.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2,9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Surandu  reikiamą informaciją ir priemones užduotims atlikti.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2,9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Padedu kitiems mokytis ir pats geriau išmokstu.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2,8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Pamokoje paaiškinu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savo požiūrį (žodžiu, raštu, vaizdu). 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2,8</a:t>
            </a:r>
            <a:endParaRPr lang="lt-LT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4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2.3.1</a:t>
            </a:r>
            <a:r>
              <a:rPr lang="lt-LT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MOKYMASIS. </a:t>
            </a:r>
            <a:r>
              <a:rPr lang="lt-LT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Mokiniai. </a:t>
            </a:r>
            <a:r>
              <a:rPr lang="lt-LT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Žemiausios </a:t>
            </a:r>
            <a:r>
              <a:rPr lang="lt-LT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vertės</a:t>
            </a:r>
            <a:endParaRPr lang="lt-L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>
            <a:noAutofit/>
          </a:bodyPr>
          <a:lstStyle/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Pamokoje daug dėmesio skiriama mano kritiniam mąstymui. 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2,3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Šiemet dalyvauju projektinėje veikloje.	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2,4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Dažnai su mokytoju reflektuoju individualią mokymosi patirtį.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2,4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Dažnai pamokose sprendžiu dalykines problemas.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2,5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Prašau mokytojų, kad padėtų išsikelti mokymosi tikslus.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2,5</a:t>
            </a:r>
          </a:p>
        </p:txBody>
      </p:sp>
    </p:spTree>
    <p:extLst>
      <p:ext uri="{BB962C8B-B14F-4D97-AF65-F5344CB8AC3E}">
        <p14:creationId xmlns:p14="http://schemas.microsoft.com/office/powerpoint/2010/main" val="3433034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2.3.1</a:t>
            </a:r>
            <a:r>
              <a:rPr lang="lt-LT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t-LT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MOKYMASIS.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Tėvai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. Aukščiausios vertės</a:t>
            </a:r>
            <a:endParaRPr lang="lt-L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Mano vaikas geba surasti reikiamą informaciją ir priemones užduotims atlikti.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					3,5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Mano vaikas gerbia kitų nuomonę.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			3,5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Mano vaikas geba aptarti ir vertinti savo mokymąsi.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	3,4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Padedamas mokytojų mano vaikas geba išsikelti mokymosi tikslus.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					3,3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Mano vaikas geba skirtą užduotį atlikti laiku.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	3,3</a:t>
            </a:r>
            <a:endParaRPr lang="lt-LT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21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2.3.1. </a:t>
            </a:r>
            <a:r>
              <a:rPr lang="lt-LT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MOKYMASIS.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Tėvai. Žemiausios vertės</a:t>
            </a:r>
            <a:endParaRPr lang="lt-L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Autofit/>
          </a:bodyPr>
          <a:lstStyle/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Pamokose daug dėmesio skiriama mano vaiko kritiniam mąstymui.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							2,6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Mano vaikas dažnai su mokytoju reflektuoja individualią mokymosi patirtį.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						2,7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Šiemet mano vaikas dalyvauja projektinėje veikloje.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	2,8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Mano vaikas noriai viešai diskutuoja, siūlo savo idėjas. 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2,9</a:t>
            </a:r>
            <a:endParaRPr lang="lt-LT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7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IŠVADOS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MOKYMASIS. Skirtumai</a:t>
            </a:r>
            <a:endParaRPr lang="lt-LT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endParaRPr lang="lt-LT" sz="2000" dirty="0">
              <a:ea typeface="Calibri"/>
              <a:cs typeface="Times New Roman"/>
            </a:endParaRPr>
          </a:p>
          <a:p>
            <a:pPr indent="0">
              <a:lnSpc>
                <a:spcPct val="107000"/>
              </a:lnSpc>
              <a:spcAft>
                <a:spcPts val="0"/>
              </a:spcAft>
              <a:buNone/>
            </a:pPr>
            <a:endParaRPr lang="lt-LT" sz="2800" dirty="0">
              <a:ea typeface="Calibri"/>
              <a:cs typeface="Times New Roman"/>
            </a:endParaRPr>
          </a:p>
        </p:txBody>
      </p:sp>
      <p:graphicFrame>
        <p:nvGraphicFramePr>
          <p:cNvPr id="4" name="Lentelė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891113"/>
              </p:ext>
            </p:extLst>
          </p:nvPr>
        </p:nvGraphicFramePr>
        <p:xfrm>
          <a:off x="395536" y="908721"/>
          <a:ext cx="8280920" cy="5040559"/>
        </p:xfrm>
        <a:graphic>
          <a:graphicData uri="http://schemas.openxmlformats.org/drawingml/2006/table">
            <a:tbl>
              <a:tblPr firstRow="1" firstCol="1" bandRow="1"/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5379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Mokiniai </a:t>
                      </a:r>
                      <a:endParaRPr lang="lt-L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Mokytojai </a:t>
                      </a:r>
                      <a:endParaRPr lang="lt-L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</a:t>
                      </a:r>
                      <a:r>
                        <a:rPr lang="lt-LT" sz="18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ėvai</a:t>
                      </a:r>
                      <a:endParaRPr lang="lt-LT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2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Mokytojai refleksijos metu atsižvelgia į mano įgytą mokymosi </a:t>
                      </a: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patirtį.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2,6↓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3,5↑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3,1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Dažnai su mokytoju reflektuoju individualią mokymosi </a:t>
                      </a: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patirtį.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2,4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2,7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Dažnai pamokoje sprendžiu dalykines problemas.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2,5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1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Pamokose daug dėmesio skiriama mano kritiniam mąstymui.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2,3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3,1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2,6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97716040"/>
                  </a:ext>
                </a:extLst>
              </a:tr>
              <a:tr h="5654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sv-SE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Padedu kitiems </a:t>
                      </a:r>
                      <a:r>
                        <a:rPr lang="sv-SE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mok</a:t>
                      </a:r>
                      <a:r>
                        <a:rPr lang="lt-LT" sz="1600" dirty="0" err="1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ytis</a:t>
                      </a:r>
                      <a:r>
                        <a:rPr lang="sv-SE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ir pats geriau išmokstu.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2,8↓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3,3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3,0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36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t-LT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Noriai viešai diskutuoju, siūlau savo idėjas.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    2,6</a:t>
                      </a: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2,6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2,9</a:t>
                      </a:r>
                      <a:endParaRPr lang="lt-LT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24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Dalyko mokytojai man suprantamai pasako, kokių tikslų reikia siekti pamokoje.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2,8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3,4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3,2</a:t>
                      </a:r>
                      <a:endParaRPr lang="lt-LT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2219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9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3.2.2.MOKYMASIS VIRTUALIOJE APLINKOJE. </a:t>
            </a:r>
            <a:br>
              <a:rPr lang="lt-L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Mokytojai. Aukščiausios vertės</a:t>
            </a:r>
            <a:endParaRPr lang="lt-L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pPr lvl="0"/>
            <a:r>
              <a:rPr lang="lt-LT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IKT padeda gilinti dalyko </a:t>
            </a:r>
            <a:r>
              <a:rPr lang="lt-LT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žinias.</a:t>
            </a:r>
            <a:r>
              <a:rPr lang="lt-LT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lt-LT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3,5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Virtualias ugdymo aplinkas naudoju savo paties mokymuisi ir kvalifikacijos kėlimui.		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3,5</a:t>
            </a:r>
          </a:p>
          <a:p>
            <a:pPr lvl="0"/>
            <a:r>
              <a:rPr lang="lt-LT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Norėčiau tobulinti žinias apie IKT panaudojimą seminaruose, </a:t>
            </a:r>
            <a:r>
              <a:rPr lang="lt-LT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kursuose.</a:t>
            </a:r>
            <a:r>
              <a:rPr lang="lt-LT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lt-LT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lt-LT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3,5</a:t>
            </a:r>
            <a:endParaRPr lang="lt-LT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Pamokose nuolat naudoju projektorių, kompiuterį.							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3,5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Mokymosi aplinkas pasirenku tikslingai ir jos yra saugios.						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3,4</a:t>
            </a:r>
            <a:endParaRPr lang="lt-LT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3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3.2.2.MOKYMASIS VIRTUALIOJE APLINKOJE.</a:t>
            </a:r>
            <a:br>
              <a:rPr lang="lt-LT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Mokytojai. </a:t>
            </a:r>
            <a:r>
              <a:rPr lang="lt-LT" sz="2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Žemiausios vertės</a:t>
            </a:r>
            <a:endParaRPr lang="lt-LT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Esu sukūręs mokomąją medžiagą ir ją patalpinęs virtualioje mokymosi aplinkoje.				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2,2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Pamokose naudoju virtualią mokymosi aplinką </a:t>
            </a:r>
            <a:r>
              <a:rPr lang="lt-LT" sz="2200" dirty="0" err="1" smtClean="0"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, mokymosi  platformą </a:t>
            </a:r>
            <a:r>
              <a:rPr lang="lt-LT" sz="2200" dirty="0" err="1" smtClean="0">
                <a:latin typeface="Times New Roman" pitchFamily="18" charset="0"/>
                <a:cs typeface="Times New Roman" pitchFamily="18" charset="0"/>
              </a:rPr>
              <a:t>itslearning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, apklausų įrankį kahoot.com, flippity.net, QR kodus. Naudojuosi portalo e- </a:t>
            </a:r>
            <a:r>
              <a:rPr lang="lt-LT" sz="2200" dirty="0" err="1" smtClean="0">
                <a:latin typeface="Times New Roman" pitchFamily="18" charset="0"/>
                <a:cs typeface="Times New Roman" pitchFamily="18" charset="0"/>
              </a:rPr>
              <a:t>mokykla.lt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 resursais.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3,0</a:t>
            </a: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Mokiniams pamokose mokymuisi leidžiu naudotis išmaniaisiais telefonais.					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2,9</a:t>
            </a:r>
            <a:endParaRPr lang="lt-LT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67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3.2.2.MOKYMASIS VIRTUALIOJE APLINKOJE. </a:t>
            </a:r>
            <a:br>
              <a:rPr lang="lt-LT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  <a:r>
              <a:rPr lang="lt-LT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Aukščiausios vertės</a:t>
            </a:r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852936"/>
            <a:ext cx="8363272" cy="3273227"/>
          </a:xfrm>
        </p:spPr>
        <p:txBody>
          <a:bodyPr>
            <a:normAutofit/>
          </a:bodyPr>
          <a:lstStyle/>
          <a:p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Interneto prieigą turiu namuose, mobiliajame telefone.	</a:t>
            </a:r>
            <a:r>
              <a:rPr lang="lt-L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</a:p>
          <a:p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Dažniausiai internete naudojuosi „</a:t>
            </a:r>
            <a:r>
              <a:rPr lang="lt-L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arba žiūriu internetinius </a:t>
            </a:r>
            <a:r>
              <a:rPr lang="lt-LT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					</a:t>
            </a: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lt-L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endParaRPr lang="lt-LT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Interneto </a:t>
            </a: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prieigą </a:t>
            </a:r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naudoju mokykloje.				</a:t>
            </a:r>
            <a:r>
              <a:rPr lang="lt-L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</a:p>
          <a:p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Dažniausiai internete naršau socialiniuose tinkluose ir susirašinėju.								</a:t>
            </a:r>
            <a:r>
              <a:rPr lang="lt-L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3,1</a:t>
            </a:r>
          </a:p>
          <a:p>
            <a:r>
              <a:rPr lang="lt-L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Pamokose mokytojai dažniausiai naudoja kompiuterį, projektorių.								</a:t>
            </a:r>
            <a:r>
              <a:rPr lang="lt-LT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2,9</a:t>
            </a:r>
            <a:endParaRPr lang="lt-LT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400" b="1" dirty="0" smtClean="0">
                <a:latin typeface="Times New Roman" pitchFamily="18" charset="0"/>
                <a:cs typeface="Times New Roman" pitchFamily="18" charset="0"/>
              </a:rPr>
              <a:t>2017 / 2018 M. M. KLAIPĖDOS „ŽEMYNOS“ GIMNAZIJOS </a:t>
            </a:r>
            <a:br>
              <a:rPr lang="lt-LT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400" b="1" dirty="0" smtClean="0">
                <a:latin typeface="Times New Roman" pitchFamily="18" charset="0"/>
                <a:cs typeface="Times New Roman" pitchFamily="18" charset="0"/>
              </a:rPr>
              <a:t>VEIKLOS KOKYBĖS ĮSIVERTINIMO DARBO GRUPĖ: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/>
          </a:bodyPr>
          <a:lstStyle/>
          <a:p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Viktorija </a:t>
            </a:r>
            <a:r>
              <a:rPr lang="lt-LT" sz="2300" dirty="0" err="1" smtClean="0">
                <a:latin typeface="Times New Roman" pitchFamily="18" charset="0"/>
                <a:cs typeface="Times New Roman" pitchFamily="18" charset="0"/>
              </a:rPr>
              <a:t>Šamrina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, matematikos </a:t>
            </a:r>
            <a:r>
              <a:rPr lang="lt-LT" sz="2300" dirty="0" err="1" smtClean="0">
                <a:latin typeface="Times New Roman" pitchFamily="18" charset="0"/>
                <a:cs typeface="Times New Roman" pitchFamily="18" charset="0"/>
              </a:rPr>
              <a:t>vyr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.  mokytoja; </a:t>
            </a:r>
          </a:p>
          <a:p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Lidija </a:t>
            </a:r>
            <a:r>
              <a:rPr lang="lt-LT" sz="2300" dirty="0" err="1" smtClean="0">
                <a:latin typeface="Times New Roman" pitchFamily="18" charset="0"/>
                <a:cs typeface="Times New Roman" pitchFamily="18" charset="0"/>
              </a:rPr>
              <a:t>Trumpienė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, kūno kultūros mokytoja metodininkė;</a:t>
            </a:r>
          </a:p>
          <a:p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Dalia 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Baubinienė, 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lietuvių kalbos mokytoja metodininkė;</a:t>
            </a:r>
          </a:p>
          <a:p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Nijolė </a:t>
            </a:r>
            <a:r>
              <a:rPr lang="lt-LT" sz="2300" dirty="0" err="1" smtClean="0">
                <a:latin typeface="Times New Roman" pitchFamily="18" charset="0"/>
                <a:cs typeface="Times New Roman" pitchFamily="18" charset="0"/>
              </a:rPr>
              <a:t>Ščervianinienė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,  muzikos mokytoja metodininkė;</a:t>
            </a:r>
          </a:p>
          <a:p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Jurga </a:t>
            </a:r>
            <a:r>
              <a:rPr lang="lt-LT" sz="2300" dirty="0" err="1" smtClean="0">
                <a:latin typeface="Times New Roman" pitchFamily="18" charset="0"/>
                <a:cs typeface="Times New Roman" pitchFamily="18" charset="0"/>
              </a:rPr>
              <a:t>Gudžiūnienė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, tikybos mokytoja metodininkė.</a:t>
            </a: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lt-LT" sz="2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lt-LT" sz="2400" b="1" dirty="0" smtClean="0">
                <a:latin typeface="Times New Roman" pitchFamily="18" charset="0"/>
                <a:cs typeface="Times New Roman" pitchFamily="18" charset="0"/>
              </a:rPr>
              <a:t>GIMNAZIJOS </a:t>
            </a:r>
            <a:r>
              <a:rPr lang="lt-LT" sz="2400" b="1" dirty="0" smtClean="0">
                <a:latin typeface="Times New Roman" pitchFamily="18" charset="0"/>
                <a:cs typeface="Times New Roman" pitchFamily="18" charset="0"/>
              </a:rPr>
              <a:t>VEIKLOS ĮSIVERTINIMAS VYKDOMAS</a:t>
            </a:r>
            <a:r>
              <a:rPr lang="lt-LT" sz="2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/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600" dirty="0" smtClean="0">
                <a:latin typeface="Times New Roman" pitchFamily="18" charset="0"/>
                <a:cs typeface="Times New Roman" pitchFamily="18" charset="0"/>
              </a:rPr>
              <a:t>pagal m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okyklos</a:t>
            </a:r>
            <a:r>
              <a:rPr lang="lt-LT" sz="2300" dirty="0">
                <a:latin typeface="Times New Roman" pitchFamily="18" charset="0"/>
                <a:cs typeface="Times New Roman" pitchFamily="18" charset="0"/>
              </a:rPr>
              <a:t>, įgyvendinančios bendrojo ugdymo programas, veiklos kokybės įsivertinimo 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metodiką </a:t>
            </a:r>
            <a:r>
              <a:rPr lang="lt-LT" sz="2300" dirty="0">
                <a:latin typeface="Times New Roman" pitchFamily="18" charset="0"/>
                <a:cs typeface="Times New Roman" pitchFamily="18" charset="0"/>
              </a:rPr>
              <a:t>(2016 m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.);</a:t>
            </a:r>
            <a:endParaRPr lang="lt-LT" sz="23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lt-LT" sz="2300" dirty="0">
                <a:latin typeface="Times New Roman" pitchFamily="18" charset="0"/>
                <a:cs typeface="Times New Roman" pitchFamily="18" charset="0"/>
              </a:rPr>
              <a:t>pagal platformos ,,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QES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300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lt-LT" sz="2300" dirty="0">
                <a:latin typeface="Times New Roman" pitchFamily="18" charset="0"/>
                <a:cs typeface="Times New Roman" pitchFamily="18" charset="0"/>
              </a:rPr>
              <a:t> Lietuva. 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Instrumentai</a:t>
            </a:r>
            <a:r>
              <a:rPr lang="lt-LT" sz="2300" dirty="0">
                <a:latin typeface="Times New Roman" pitchFamily="18" charset="0"/>
                <a:cs typeface="Times New Roman" pitchFamily="18" charset="0"/>
              </a:rPr>
              <a:t>  mokyklos veiklos kokybei įsivertinti ir tobulinti“ rekomendacijas ir pateiktas </a:t>
            </a:r>
            <a:r>
              <a:rPr lang="lt-LT" sz="2300" dirty="0" smtClean="0">
                <a:latin typeface="Times New Roman" pitchFamily="18" charset="0"/>
                <a:cs typeface="Times New Roman" pitchFamily="18" charset="0"/>
              </a:rPr>
              <a:t>anketas.</a:t>
            </a:r>
            <a:endParaRPr lang="lt-LT" sz="2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lt-L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7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3.2.2.MOKYMASIS VIRTUALIOJE APLINKOJE. </a:t>
            </a:r>
            <a:br>
              <a:rPr lang="lt-LT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Mokiniai</a:t>
            </a:r>
            <a:r>
              <a:rPr lang="lt-LT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lt-LT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Žemiausios </a:t>
            </a:r>
            <a:r>
              <a:rPr lang="lt-LT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vertės</a:t>
            </a:r>
            <a:endParaRPr lang="lt-L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Interneto prieiga naudojuosi bibliotekoje.			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 mokymosi informaciją patogiausia gauti el. paštu.	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2,2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Bendrauju ir bendradarbiauju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socialiniuose -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edukaciniuose </a:t>
            </a:r>
            <a:endParaRPr lang="lt-LT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twining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Eduka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klasė, 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egzaminatorius.lt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tinkluose.	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Mokytojai puikiai įvaldę IT panaudojimą pamokoje.	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Pamokose mokytojai naudoja išmaniąją lentą.		 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</a:t>
            </a:r>
          </a:p>
          <a:p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3.2.2.MOKYMASIS VIRTUALIOJE APLINKOJE. </a:t>
            </a:r>
            <a:br>
              <a:rPr lang="lt-LT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Tėvai. Aukščiausios </a:t>
            </a:r>
            <a:r>
              <a:rPr lang="lt-LT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vertės</a:t>
            </a:r>
            <a:endParaRPr lang="lt-LT" sz="2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Namuose turime interneto prieigą.				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Mano vaikas interneto prieigą turi mobiliajame telefone	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Mano vaikas naudojasi „</a:t>
            </a:r>
            <a:r>
              <a:rPr lang="lt-LT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“, žiūri internetinius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vaizdo įrašus.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3,7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Mano vaikas naršo socialiniuose tinkluose, susirašinėja arba žaidžia internetinius žaidimus.				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3,7</a:t>
            </a:r>
          </a:p>
          <a:p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Mano vaiko mokymosi rezultatus ir pažangą patogiausia gauti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„Mano dienyno“ 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svetainėje.</a:t>
            </a: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lt-LT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lt-LT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3,6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3.2.2.MOKYMASIS VIRTUALIOJE APLINKOJE. </a:t>
            </a:r>
            <a:br>
              <a:rPr lang="lt-LT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Tėvai. </a:t>
            </a:r>
            <a:r>
              <a:rPr lang="lt-LT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Žemiausios vertės</a:t>
            </a:r>
            <a:endParaRPr lang="lt-LT" sz="22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60624" y="2132856"/>
            <a:ext cx="8229600" cy="2193107"/>
          </a:xfrm>
        </p:spPr>
        <p:txBody>
          <a:bodyPr>
            <a:normAutofit/>
          </a:bodyPr>
          <a:lstStyle/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Vaikas naudojasi nuotoliniais kursais.			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2,3</a:t>
            </a:r>
            <a:endParaRPr lang="lt-LT" sz="2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Mano vaiko mokymosi rezultatus patogiausia gauti </a:t>
            </a:r>
            <a:r>
              <a:rPr lang="lt-LT" sz="2200" dirty="0" err="1" smtClean="0">
                <a:latin typeface="Times New Roman" pitchFamily="18" charset="0"/>
                <a:cs typeface="Times New Roman" pitchFamily="18" charset="0"/>
              </a:rPr>
              <a:t>el.paštu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2,9</a:t>
            </a:r>
            <a:endParaRPr lang="lt-LT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3.2.2.MOKYMASIS VIRTUALIOJE APLINKOJE. Išvados </a:t>
            </a:r>
            <a:endParaRPr lang="lt-LT" sz="2200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440462"/>
              </p:ext>
            </p:extLst>
          </p:nvPr>
        </p:nvGraphicFramePr>
        <p:xfrm>
          <a:off x="395537" y="1600200"/>
          <a:ext cx="8291264" cy="4912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24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Mokiniai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Mokytojai</a:t>
                      </a:r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 smtClean="0"/>
                        <a:t>Tėvai</a:t>
                      </a:r>
                      <a:endParaRPr lang="lt-L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lt-LT" sz="2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Interneto prieiga naudojuosi </a:t>
                      </a:r>
                      <a:r>
                        <a:rPr lang="lt-LT" sz="20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bibliotekoje</a:t>
                      </a:r>
                      <a:endParaRPr lang="lt-LT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9017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lt-LT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lt-L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effectLst/>
                          <a:latin typeface="Times New Roman"/>
                          <a:ea typeface="Calibri"/>
                        </a:rPr>
                        <a:t>Pamokose mokytojai naudoja išmaniąją lentą</a:t>
                      </a:r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2,4</a:t>
                      </a:r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t-LT" sz="2000" dirty="0" smtClean="0">
                          <a:effectLst/>
                          <a:latin typeface="Times New Roman"/>
                          <a:ea typeface="Calibri"/>
                        </a:rPr>
                        <a:t>Mokykloje dažnai naudojamos virtualios aplinkos užduotims atlikti, testams</a:t>
                      </a:r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2,3</a:t>
                      </a:r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3,0</a:t>
                      </a:r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2,3</a:t>
                      </a:r>
                      <a:endParaRPr lang="lt-L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t-LT" sz="2000" dirty="0">
                          <a:effectLst/>
                          <a:latin typeface="Times New Roman"/>
                          <a:ea typeface="Calibri"/>
                        </a:rPr>
                        <a:t>Esu sukūręs mokomąją medžiagą ir ją patalpinęs virtualioje mokymosi </a:t>
                      </a:r>
                      <a:r>
                        <a:rPr lang="lt-LT" sz="2000" dirty="0" smtClean="0">
                          <a:effectLst/>
                          <a:latin typeface="Times New Roman"/>
                          <a:ea typeface="Calibri"/>
                        </a:rPr>
                        <a:t>aplinkoje</a:t>
                      </a:r>
                      <a:endParaRPr lang="lt-LT" sz="2000" dirty="0">
                        <a:effectLst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2,2</a:t>
                      </a:r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t-LT" sz="2000" dirty="0" smtClean="0">
                          <a:effectLst/>
                          <a:latin typeface="Times New Roman"/>
                          <a:ea typeface="Calibri"/>
                        </a:rPr>
                        <a:t>Pamokose mokymosi tikslu naudoju išmanųjį telefoną </a:t>
                      </a:r>
                      <a:endParaRPr lang="lt-LT" sz="2000" dirty="0">
                        <a:effectLst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2,6</a:t>
                      </a:r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2,9</a:t>
                      </a:r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lt-LT" sz="2000" dirty="0" smtClean="0">
                          <a:effectLst/>
                          <a:latin typeface="Times New Roman"/>
                          <a:ea typeface="Calibri"/>
                        </a:rPr>
                        <a:t>IT panaudojimas skatina mane mokytis</a:t>
                      </a:r>
                      <a:endParaRPr lang="lt-LT" sz="2000" dirty="0">
                        <a:effectLst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2,8</a:t>
                      </a:r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2000" dirty="0" smtClean="0"/>
                        <a:t>3,5</a:t>
                      </a:r>
                      <a:endParaRPr lang="lt-L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58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REKOMENDACIJOS. MOKYMASIS</a:t>
            </a:r>
            <a:endParaRPr lang="lt-LT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Kiekvienas mokinys </a:t>
            </a: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per visų dalykų pamokas </a:t>
            </a: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savarankiškai ar padedant mokytojui išsikelia </a:t>
            </a: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tikslus </a:t>
            </a: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ir juos užsirašo.</a:t>
            </a:r>
            <a:endParaRPr lang="lt-LT" sz="2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Skatinant mokinių kūrybiškumą siūlyti mokiniams 2-3 skirtingus užduoties atlikimo būdus.</a:t>
            </a:r>
            <a:endParaRPr lang="lt-LT" sz="2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Supažindinant mokinius su vertinimo aprašu įtraukti papildomą vertinimą už originalumą.</a:t>
            </a:r>
            <a:endParaRPr lang="lt-LT" sz="2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Išsiaiškinti refleksijos </a:t>
            </a: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sąvoką. Aptariant pažangą akcentuoti, kad tai yra refleksija.</a:t>
            </a:r>
            <a:endParaRPr lang="lt-LT" sz="2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Skatinti </a:t>
            </a: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mokinius bendradarbiauti </a:t>
            </a: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su dalyko mokytojais ir </a:t>
            </a: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specialistais </a:t>
            </a: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bei </a:t>
            </a: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lankyti </a:t>
            </a: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konsultacijas.</a:t>
            </a:r>
            <a:endParaRPr lang="lt-LT" sz="2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Stebėti </a:t>
            </a: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ir aptarti savo asmeninę pažangą su klasės  </a:t>
            </a: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vadovu, kiekvieną </a:t>
            </a: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pusmetį pildyti jos </a:t>
            </a: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įrodymus.</a:t>
            </a:r>
            <a:endParaRPr lang="lt-LT" sz="29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Daugiau </a:t>
            </a: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dėmesio skirti mokinių darbui </a:t>
            </a: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grupėse </a:t>
            </a: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bei skatinti mokinius teisingai </a:t>
            </a: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vertinti/ </a:t>
            </a: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įsivertinti grupės darbą</a:t>
            </a: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lt-LT" sz="29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900" dirty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Daugiau dėmesio skirti mokinių viešajai </a:t>
            </a: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veiklai, jų argumentuotiems pasisakymams pamokų metu.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900" dirty="0" smtClean="0">
                <a:solidFill>
                  <a:srgbClr val="231F2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Įtraukti kuo daugiau mokinių į projektinę veiklą. 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Daugiau organizuoti projektų tų dalykų, kurių nėra egzaminų </a:t>
            </a:r>
            <a:r>
              <a:rPr lang="lt-LT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programoje.</a:t>
            </a:r>
            <a:endParaRPr lang="lt-LT" sz="29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2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b="1" dirty="0" smtClean="0">
                <a:latin typeface="Times New Roman" pitchFamily="18" charset="0"/>
                <a:cs typeface="Times New Roman" pitchFamily="18" charset="0"/>
              </a:rPr>
              <a:t>REKOMENDACIJOS. MOKYMASIS VIRTUALIOJE APLINKOJE</a:t>
            </a:r>
            <a:endParaRPr lang="lt-LT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400" smtClean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Metodinės dienos metu </a:t>
            </a:r>
            <a:r>
              <a:rPr lang="lt-LT" sz="2400" dirty="0" smtClean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pristatyti savo sukurtą ir virtualioje aplinkoje pasidalintą medžiagą.</a:t>
            </a:r>
            <a:endParaRPr lang="lt-LT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400" dirty="0" smtClean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Mokykloje </a:t>
            </a:r>
            <a:r>
              <a:rPr lang="lt-LT" sz="2400" dirty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turėti daugiau interneto prieigų, kur galima panaudoti išmaniuosius telefonus. </a:t>
            </a:r>
            <a:r>
              <a:rPr lang="lt-LT" sz="2400" dirty="0" smtClean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Mokytojams, </a:t>
            </a:r>
            <a:r>
              <a:rPr lang="lt-LT" sz="2400" dirty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dirbantiems virtualiose </a:t>
            </a:r>
            <a:r>
              <a:rPr lang="lt-LT" sz="2400" dirty="0" smtClean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aplinkose, </a:t>
            </a:r>
            <a:r>
              <a:rPr lang="lt-LT" sz="2400" dirty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įdiegti klasės </a:t>
            </a:r>
            <a:r>
              <a:rPr lang="lt-LT" sz="2400" dirty="0" smtClean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WI-FI.</a:t>
            </a:r>
            <a:endParaRPr lang="lt-LT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400" dirty="0" smtClean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Mokyklos </a:t>
            </a:r>
            <a:r>
              <a:rPr lang="lt-LT" sz="2400" dirty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bibliotekos prieiga naudojasi tik 44 </a:t>
            </a:r>
            <a:r>
              <a:rPr lang="lt-LT" sz="2400" dirty="0" err="1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proc</a:t>
            </a:r>
            <a:r>
              <a:rPr lang="lt-LT" sz="2400" dirty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lt-LT" sz="2400" dirty="0" smtClean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apklaustų mokinių, nustatyti priežastis ir jas pašalinti.</a:t>
            </a:r>
            <a:r>
              <a:rPr lang="lt-LT" sz="2400" dirty="0">
                <a:solidFill>
                  <a:srgbClr val="231F2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lt-LT" sz="2400" dirty="0">
              <a:ea typeface="Calibri"/>
              <a:cs typeface="Times New Roman"/>
            </a:endParaRPr>
          </a:p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0594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lt-LT" sz="2400" b="1" dirty="0" smtClean="0">
                <a:latin typeface="Times New Roman" pitchFamily="18" charset="0"/>
                <a:cs typeface="Times New Roman" pitchFamily="18" charset="0"/>
              </a:rPr>
              <a:t>BENDROJO </a:t>
            </a:r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UGDYMO MOKYKLŲ 2016–2017 M. M. (2017 M.) </a:t>
            </a:r>
            <a:r>
              <a:rPr lang="lt-LT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2400" dirty="0">
                <a:latin typeface="Times New Roman" pitchFamily="18" charset="0"/>
                <a:cs typeface="Times New Roman" pitchFamily="18" charset="0"/>
              </a:rPr>
            </a:br>
            <a:r>
              <a:rPr lang="lt-LT" sz="2400" b="1" dirty="0">
                <a:latin typeface="Times New Roman" pitchFamily="18" charset="0"/>
                <a:cs typeface="Times New Roman" pitchFamily="18" charset="0"/>
              </a:rPr>
              <a:t>ĮSIVERTINIMO IR PAŽANGOS ANKETA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Mokini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ų vertinimas (220 respondentų)</a:t>
            </a:r>
            <a:endParaRPr lang="lt-LT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6" y="2492896"/>
            <a:ext cx="8845828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13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2200" b="1" dirty="0">
                <a:latin typeface="Times New Roman" pitchFamily="18" charset="0"/>
                <a:cs typeface="Times New Roman" pitchFamily="18" charset="0"/>
              </a:rPr>
              <a:t>BENDROJO UGDYMO MOKYKLŲ 2016–2017 M. M. (2017 M.) </a:t>
            </a:r>
            <a:br>
              <a:rPr lang="lt-LT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lt-LT" sz="2200" b="1" dirty="0">
                <a:latin typeface="Times New Roman" pitchFamily="18" charset="0"/>
                <a:cs typeface="Times New Roman" pitchFamily="18" charset="0"/>
              </a:rPr>
              <a:t>ĮSIVERTINIMO IR PAŽANGOS ANKETA </a:t>
            </a:r>
            <a:br>
              <a:rPr lang="lt-LT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lt-LT" sz="22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ėvų  </a:t>
            </a:r>
            <a:r>
              <a:rPr lang="lt-LT" sz="2200" dirty="0">
                <a:latin typeface="Times New Roman" pitchFamily="18" charset="0"/>
                <a:cs typeface="Times New Roman" pitchFamily="18" charset="0"/>
              </a:rPr>
              <a:t>vertinimas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(149 respondentų</a:t>
            </a:r>
            <a:r>
              <a:rPr lang="lt-LT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1" y="1916832"/>
            <a:ext cx="877279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3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1224136"/>
          </a:xfrm>
        </p:spPr>
        <p:txBody>
          <a:bodyPr>
            <a:noAutofit/>
          </a:bodyPr>
          <a:lstStyle/>
          <a:p>
            <a:r>
              <a:rPr lang="pt-BR" sz="2200" b="1" dirty="0" smtClean="0">
                <a:latin typeface="Times New Roman" pitchFamily="18" charset="0"/>
                <a:cs typeface="Times New Roman" pitchFamily="18" charset="0"/>
              </a:rPr>
              <a:t>PLAČIOJO MOKYKLOS VEIKLOS ĮSIVERTINIMO REZULTATAI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lt-L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2017 m. gruodis</a:t>
            </a:r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Į </a:t>
            </a:r>
            <a:r>
              <a:rPr lang="lt-LT" sz="2200" dirty="0">
                <a:latin typeface="Times New Roman" pitchFamily="18" charset="0"/>
                <a:cs typeface="Times New Roman" pitchFamily="18" charset="0"/>
              </a:rPr>
              <a:t>anketos klausimus atsakė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32</a:t>
            </a:r>
            <a:r>
              <a:rPr lang="lt-LT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lt-LT" sz="2200" dirty="0" smtClean="0">
                <a:latin typeface="Times New Roman" pitchFamily="18" charset="0"/>
                <a:cs typeface="Times New Roman" pitchFamily="18" charset="0"/>
              </a:rPr>
              <a:t>mokytojai</a:t>
            </a:r>
            <a:r>
              <a:rPr lang="lt-LT" sz="3200" b="1" dirty="0"/>
              <a:t/>
            </a:r>
            <a:br>
              <a:rPr lang="lt-LT" sz="3200" b="1" dirty="0"/>
            </a:br>
            <a:endParaRPr lang="lt-LT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0" y="1988840"/>
            <a:ext cx="865404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966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PLAČIOJO MOKYKLOS VEIKLOS ĮSIVERTINIMO REZULTATAI</a:t>
            </a:r>
            <a:r>
              <a:rPr lang="lt-LT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lt-LT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2017 m. gruodis</a:t>
            </a:r>
            <a:endParaRPr lang="lt-LT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3" y="1988840"/>
            <a:ext cx="8745837" cy="356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71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GILUMINIAM ĮSIVERTINIMUI PASIRINKTOS SRITYS</a:t>
            </a:r>
            <a:endParaRPr lang="lt-LT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urinio vietos rezervavimo ženklas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851921"/>
              </p:ext>
            </p:extLst>
          </p:nvPr>
        </p:nvGraphicFramePr>
        <p:xfrm>
          <a:off x="611560" y="1484784"/>
          <a:ext cx="8003232" cy="273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30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Rodiklis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lt-LT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Raktiniai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lt-LT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žodžiai</a:t>
                      </a:r>
                      <a:endParaRPr lang="lt-LT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Rodiklis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lt-LT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2.3.1. Mokymasis</a:t>
                      </a:r>
                      <a:endParaRPr lang="lt-LT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lt-L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Savivaldumas</a:t>
                      </a:r>
                      <a:r>
                        <a:rPr lang="lt-L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mokantis</a:t>
                      </a:r>
                      <a:endParaRPr lang="lt-LT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Mokymosi </a:t>
                      </a:r>
                      <a:r>
                        <a:rPr lang="lt-L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konstruktyvumas</a:t>
                      </a:r>
                      <a:endParaRPr lang="lt-LT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lt-L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Mokymosi </a:t>
                      </a:r>
                      <a:r>
                        <a:rPr lang="lt-L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socialumas</a:t>
                      </a:r>
                      <a:endParaRPr lang="lt-LT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lt-L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3.2.2. Mokymasis virtualioje aplinkoje</a:t>
                      </a:r>
                      <a:endParaRPr lang="lt-L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Tikslingumas</a:t>
                      </a:r>
                    </a:p>
                    <a:p>
                      <a:r>
                        <a:rPr lang="lt-LT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Įvairiapusiškumas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lt-LT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t-LT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53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VERTINIMO ŠALTINIAI</a:t>
            </a:r>
            <a:endParaRPr lang="lt-LT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IQES </a:t>
            </a:r>
            <a:r>
              <a:rPr lang="lt-LT" sz="2400" dirty="0" err="1" smtClean="0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 apklausos.</a:t>
            </a:r>
          </a:p>
          <a:p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Mokykloje atliekamų tyrimų ir apklausų medžiaga.</a:t>
            </a:r>
          </a:p>
          <a:p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Klasės vadovų veiklos planai.</a:t>
            </a:r>
          </a:p>
          <a:p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Asmeninės pažangos fiksavimo ir stebėjimo lapai.</a:t>
            </a:r>
          </a:p>
          <a:p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Pokalbiai su klasės auklėtojais.</a:t>
            </a:r>
          </a:p>
          <a:p>
            <a:r>
              <a:rPr lang="lt-LT" sz="2400" dirty="0" smtClean="0">
                <a:latin typeface="Times New Roman" pitchFamily="18" charset="0"/>
                <a:cs typeface="Times New Roman" pitchFamily="18" charset="0"/>
              </a:rPr>
              <a:t>Metodinių grupių protokolų analizė.</a:t>
            </a:r>
          </a:p>
          <a:p>
            <a:pPr marL="0" lvl="0" indent="0">
              <a:buNone/>
            </a:pPr>
            <a:endParaRPr lang="lt-LT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lt-LT" sz="2600" dirty="0" smtClean="0"/>
          </a:p>
          <a:p>
            <a:endParaRPr lang="lt-LT" dirty="0" smtClean="0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lt-LT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Stebėtų pamokų lapų analizė.</a:t>
            </a:r>
          </a:p>
          <a:p>
            <a:pPr lvl="0"/>
            <a:r>
              <a:rPr lang="lt-LT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Pamokų</a:t>
            </a:r>
            <a:r>
              <a:rPr lang="lt-LT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vedamų netradicinėse </a:t>
            </a:r>
            <a:r>
              <a:rPr lang="lt-LT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erdvėse</a:t>
            </a:r>
            <a:r>
              <a:rPr lang="lt-LT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lt-LT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grafikų </a:t>
            </a:r>
            <a:r>
              <a:rPr lang="lt-LT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analizė.</a:t>
            </a:r>
          </a:p>
          <a:p>
            <a:pPr lvl="0"/>
            <a:r>
              <a:rPr lang="lt-LT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Mokyklos </a:t>
            </a:r>
            <a:r>
              <a:rPr lang="lt-LT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metinis veiklos planas ir </a:t>
            </a:r>
            <a:r>
              <a:rPr lang="lt-LT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jo įgyvendinimo </a:t>
            </a:r>
            <a:r>
              <a:rPr lang="lt-LT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analizė</a:t>
            </a:r>
            <a:r>
              <a:rPr lang="lt-LT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lt-LT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ntraštė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b="1" dirty="0" smtClean="0">
                <a:latin typeface="Times New Roman" pitchFamily="18" charset="0"/>
                <a:cs typeface="Times New Roman" pitchFamily="18" charset="0"/>
              </a:rPr>
              <a:t>VIDUTINĖS VERTĖS</a:t>
            </a:r>
            <a:endParaRPr lang="lt-LT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619500" y="3124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lt-L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lt-L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urinio vietos rezervavimo ženklas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t-LT" sz="36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lt-LT" sz="36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lt-LT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Kokybės įvertinimas. </a:t>
            </a:r>
          </a:p>
          <a:p>
            <a:pPr marL="0" indent="0" algn="ctr">
              <a:buNone/>
            </a:pPr>
            <a:r>
              <a:rPr lang="lt-LT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Vidutinės vertės, aukštesnės nei 2,5,</a:t>
            </a:r>
            <a:br>
              <a:rPr lang="lt-LT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traktuotinos kaip pozityvios,</a:t>
            </a:r>
          </a:p>
          <a:p>
            <a:pPr marL="0" indent="0" algn="ctr">
              <a:buNone/>
            </a:pPr>
            <a:r>
              <a:rPr lang="lt-LT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o žemesnės nei </a:t>
            </a:r>
            <a:r>
              <a:rPr lang="lt-LT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2,5 - </a:t>
            </a:r>
            <a:r>
              <a:rPr lang="lt-LT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kaip</a:t>
            </a:r>
            <a:br>
              <a:rPr lang="lt-LT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negatyvios.</a:t>
            </a:r>
            <a:endParaRPr lang="lt-LT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7752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706</Words>
  <Application>Microsoft Office PowerPoint</Application>
  <PresentationFormat>On-screen Show (4:3)</PresentationFormat>
  <Paragraphs>178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Office tema</vt:lpstr>
      <vt:lpstr>GIMNAZIJOS VEIKLOS KOKYBĖS ĮSIVERTINIMAS</vt:lpstr>
      <vt:lpstr>2017 / 2018 M. M. KLAIPĖDOS „ŽEMYNOS“ GIMNAZIJOS  VEIKLOS KOKYBĖS ĮSIVERTINIMO DARBO GRUPĖ:</vt:lpstr>
      <vt:lpstr>BENDROJO UGDYMO MOKYKLŲ 2016–2017 M. M. (2017 M.)  ĮSIVERTINIMO IR PAŽANGOS ANKETA  Mokinių vertinimas (220 respondentų)</vt:lpstr>
      <vt:lpstr>BENDROJO UGDYMO MOKYKLŲ 2016–2017 M. M. (2017 M.)  ĮSIVERTINIMO IR PAŽANGOS ANKETA  Tėvų  vertinimas (149 respondentų)</vt:lpstr>
      <vt:lpstr>PLAČIOJO MOKYKLOS VEIKLOS ĮSIVERTINIMO REZULTATAI    2017 m. gruodis Į anketos klausimus atsakė 32 mokytojai </vt:lpstr>
      <vt:lpstr>PLAČIOJO MOKYKLOS VEIKLOS ĮSIVERTINIMO REZULTATAI 2017 m. gruodis</vt:lpstr>
      <vt:lpstr>GILUMINIAM ĮSIVERTINIMUI PASIRINKTOS SRITYS</vt:lpstr>
      <vt:lpstr>VERTINIMO ŠALTINIAI</vt:lpstr>
      <vt:lpstr>VIDUTINĖS VERTĖS</vt:lpstr>
      <vt:lpstr>2.3.1. MOKYMASIS. Mokytojai. Aukščiausios vertės</vt:lpstr>
      <vt:lpstr>2.3.1. MOKYMASIS. Mokytojai. Žemiausios vertės</vt:lpstr>
      <vt:lpstr>2.3.1. MOKYMASIS. Mokiniai. Aukščiausios vertės</vt:lpstr>
      <vt:lpstr>2.3.1. MOKYMASIS. Mokiniai. Žemiausios vertės</vt:lpstr>
      <vt:lpstr>2.3.1. MOKYMASIS. Tėvai. Aukščiausios vertės</vt:lpstr>
      <vt:lpstr>2.3.1. MOKYMASIS. Tėvai. Žemiausios vertės</vt:lpstr>
      <vt:lpstr>IŠVADOS. MOKYMASIS. Skirtumai</vt:lpstr>
      <vt:lpstr>3.2.2.MOKYMASIS VIRTUALIOJE APLINKOJE.  Mokytojai. Aukščiausios vertės</vt:lpstr>
      <vt:lpstr>3.2.2.MOKYMASIS VIRTUALIOJE APLINKOJE.  Mokytojai. Žemiausios vertės</vt:lpstr>
      <vt:lpstr>3.2.2.MOKYMASIS VIRTUALIOJE APLINKOJE.  Mokiniai. Aukščiausios vertės</vt:lpstr>
      <vt:lpstr>3.2.2.MOKYMASIS VIRTUALIOJE APLINKOJE.  Mokiniai. Žemiausios vertės</vt:lpstr>
      <vt:lpstr>3.2.2.MOKYMASIS VIRTUALIOJE APLINKOJE.  Tėvai. Aukščiausios vertės</vt:lpstr>
      <vt:lpstr>3.2.2.MOKYMASIS VIRTUALIOJE APLINKOJE.  Tėvai. Žemiausios vertės</vt:lpstr>
      <vt:lpstr>3.2.2.MOKYMASIS VIRTUALIOJE APLINKOJE. Išvados </vt:lpstr>
      <vt:lpstr>REKOMENDACIJOS. MOKYMASIS</vt:lpstr>
      <vt:lpstr>REKOMENDACIJOS. MOKYMASIS VIRTUALIOJE APLINKOJE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Gimnazijos veiklos kokybės įsivertinimas</dc:title>
  <dc:creator>Toshiba</dc:creator>
  <cp:lastModifiedBy>vartotojas</cp:lastModifiedBy>
  <cp:revision>52</cp:revision>
  <dcterms:created xsi:type="dcterms:W3CDTF">2017-08-28T20:17:31Z</dcterms:created>
  <dcterms:modified xsi:type="dcterms:W3CDTF">2019-01-03T18:29:00Z</dcterms:modified>
</cp:coreProperties>
</file>