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84" r:id="rId2"/>
    <p:sldId id="257" r:id="rId3"/>
    <p:sldId id="281" r:id="rId4"/>
    <p:sldId id="283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75" r:id="rId13"/>
    <p:sldId id="279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80" r:id="rId23"/>
  </p:sldIdLst>
  <p:sldSz cx="9144000" cy="6858000" type="screen4x3"/>
  <p:notesSz cx="6858000" cy="9144000"/>
  <p:embeddedFontLst>
    <p:embeddedFont>
      <p:font typeface="Tempus Sans ITC" panose="04020404030D07020202" pitchFamily="82" charset="0"/>
      <p:regular r:id="rId25"/>
    </p:embeddedFont>
    <p:embeddedFont>
      <p:font typeface="Century Schoolbook" panose="02040604050505020304" pitchFamily="18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hJqWfjwyEM1TItaqcqJkV13piV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 snapToGrid="0">
      <p:cViewPr varScale="1">
        <p:scale>
          <a:sx n="66" d="100"/>
          <a:sy n="66" d="100"/>
        </p:scale>
        <p:origin x="1428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vadinimas ir turinys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8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us pavadinimas ir tekstas" type="vertTitleAndTx">
  <p:cSld name="VERTICAL_TITLE_AND_VERTICAL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7"/>
          <p:cNvSpPr txBox="1">
            <a:spLocks noGrp="1"/>
          </p:cNvSpPr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37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7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7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kcijos antraštė" type="secHead">
  <p:cSld name="SECTION_HEADER">
    <p:bg>
      <p:bgPr>
        <a:solidFill>
          <a:schemeClr val="dk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9"/>
          <p:cNvSpPr txBox="1"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sz="3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260"/>
              <a:buNone/>
              <a:defRPr sz="1800" b="1">
                <a:solidFill>
                  <a:schemeClr val="lt2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dt" idx="10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ftr" idx="11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1" name="Google Shape;51;p29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2" name="Google Shape;52;p29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3" name="Google Shape;53;p29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4" name="Google Shape;54;p29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>
                <a:alpha val="7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5" name="Google Shape;55;p29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FEDE7">
                <a:alpha val="82745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6" name="Google Shape;56;p29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w="5715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29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w="28575" cap="flat" cmpd="sng">
            <a:solidFill>
              <a:srgbClr val="FEC2AC">
                <a:alpha val="8196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8" name="Google Shape;58;p29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29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" name="Google Shape;60;p29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1" name="Google Shape;61;p29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2" name="Google Shape;62;p29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3" name="Google Shape;63;p29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29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5" name="Google Shape;65;p29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29"/>
          <p:cNvSpPr txBox="1">
            <a:spLocks noGrp="1"/>
          </p:cNvSpPr>
          <p:nvPr>
            <p:ph type="sldNum" idx="12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 turiniai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body" idx="2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yginimas" type="twoTxTwoObj">
  <p:cSld name="TWO_OBJECTS_WITH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2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>
            <a:spLocks noGrp="1"/>
          </p:cNvSpPr>
          <p:nvPr>
            <p:ph type="body" idx="3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>
            <a:spLocks noGrp="1"/>
          </p:cNvSpPr>
          <p:nvPr>
            <p:ph type="body" idx="4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sz="2000" b="1">
                <a:solidFill>
                  <a:srgbClr val="FFFFFF"/>
                </a:solidFill>
              </a:defRPr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k pavadinimas" type="titleOnly">
  <p:cSld name="TITLE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uščia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3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3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3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urinys ir antraštė" type="objTx">
  <p:cSld name="OBJECT_WITH_CAPTION_TEXT">
    <p:bg>
      <p:bgPr>
        <a:solidFill>
          <a:schemeClr val="lt1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34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4" name="Google Shape;94;p34"/>
          <p:cNvSpPr txBox="1"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4"/>
          <p:cNvSpPr txBox="1">
            <a:spLocks noGrp="1"/>
          </p:cNvSpPr>
          <p:nvPr>
            <p:ph type="body" idx="1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6" name="Google Shape;96;p34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7" name="Google Shape;97;p34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8" name="Google Shape;98;p34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" name="Google Shape;99;p34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34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34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34"/>
          <p:cNvSpPr txBox="1">
            <a:spLocks noGrp="1"/>
          </p:cNvSpPr>
          <p:nvPr>
            <p:ph type="body" idx="2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34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4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105" name="Google Shape;105;p34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aveikslėlis ir antraštė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35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8" name="Google Shape;108;p35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35"/>
          <p:cNvSpPr txBox="1"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5"/>
          <p:cNvSpPr>
            <a:spLocks noGrp="1"/>
          </p:cNvSpPr>
          <p:nvPr>
            <p:ph type="pic" idx="2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11" name="Google Shape;111;p35"/>
          <p:cNvSpPr txBox="1">
            <a:spLocks noGrp="1"/>
          </p:cNvSpPr>
          <p:nvPr>
            <p:ph type="body" idx="1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marL="914400" lvl="1" indent="-28956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marL="1371600" lvl="2" indent="-2667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marL="1828800" lvl="3" indent="-262889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marL="2286000" lvl="4" indent="-267461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2" name="Google Shape;112;p35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3" name="Google Shape;113;p35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35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5" name="Google Shape;115;p35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6" name="Google Shape;116;p35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7" name="Google Shape;117;p35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5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  <p:sp>
        <p:nvSpPr>
          <p:cNvPr id="119" name="Google Shape;119;p35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vadinimas ir vertikalus tekstas" type="vertTx">
  <p:cSld name="VERTICAL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6"/>
          <p:cNvSpPr txBox="1">
            <a:spLocks noGrp="1"/>
          </p:cNvSpPr>
          <p:nvPr>
            <p:ph type="body" idx="1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marL="914400" lvl="1" indent="-32004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marL="1371600" lvl="2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marL="1828800" lvl="3" indent="-29718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marL="2286000" lvl="4" indent="-306323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297179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36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6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6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26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w="38100" cap="flat" cmpd="sng">
            <a:solidFill>
              <a:srgbClr val="FEC2AC">
                <a:alpha val="92941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7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sz="30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52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35280" algn="l" rtl="0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297180" algn="l" rtl="0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297180" algn="l" rtl="0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297688" algn="l" rtl="0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sz="1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281939" algn="l" rtl="0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17500" algn="l" rtl="0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sz="14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17500" algn="l" rtl="0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dt" idx="10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ftr" idx="11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cxnSp>
        <p:nvCxnSpPr>
          <p:cNvPr id="11" name="Google Shape;11;p26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w="57150" cap="flat" cmpd="thickThin">
            <a:solidFill>
              <a:srgbClr val="FEC2AC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6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6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26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26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26"/>
          <p:cNvSpPr txBox="1">
            <a:spLocks noGrp="1"/>
          </p:cNvSpPr>
          <p:nvPr>
            <p:ph type="sldNum" idx="12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48590" indent="0" algn="ctr">
              <a:buNone/>
            </a:pPr>
            <a:r>
              <a:rPr lang="lt-L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Klasikinio ugdymo </a:t>
            </a:r>
            <a:r>
              <a:rPr lang="lt-L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filosofija</a:t>
            </a:r>
          </a:p>
          <a:p>
            <a:pPr marL="148590" indent="0" algn="ctr">
              <a:buNone/>
            </a:pPr>
            <a:endParaRPr lang="lt-LT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48590" indent="0" algn="ctr">
              <a:buNone/>
            </a:pPr>
            <a:r>
              <a:rPr lang="lt-LT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lt-LT" sz="4400" dirty="0" smtClean="0"/>
              <a:t> „</a:t>
            </a:r>
            <a:r>
              <a:rPr lang="lt-LT" sz="3600" b="1" dirty="0" smtClean="0"/>
              <a:t>Žemynos“ gimnazija</a:t>
            </a:r>
            <a:endParaRPr lang="lt-LT" sz="3600" b="1" dirty="0"/>
          </a:p>
        </p:txBody>
      </p:sp>
      <p:pic>
        <p:nvPicPr>
          <p:cNvPr id="4" name="Google Shape;138;p1" descr="Susij&amp;eogon;s vaizdas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7200" y="422275"/>
            <a:ext cx="2690950" cy="1177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823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-214346" y="0"/>
            <a:ext cx="9358346" cy="647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t-LT" sz="4000" b="1"/>
              <a:t>IŠLAIKYTI SAVO, KAIP INDIVIDO, IR VISUOMENĖS TARPUSAVIO ĮSIPAREIGOJIMŲ PUSIAUSVYRĄ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/>
          </a:p>
        </p:txBody>
      </p:sp>
      <p:pic>
        <p:nvPicPr>
          <p:cNvPr id="194" name="Google Shape;194;p9" descr="Vaizdo rezultatas pagal u&amp;zcaron;klaus&amp;aogon; „STUDENTAI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57222" y="2500306"/>
            <a:ext cx="9683761" cy="4357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15" descr="Susij&amp;eogon;s vaizda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5989" y="1428736"/>
            <a:ext cx="9395534" cy="584089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234" name="Google Shape;234;p15"/>
          <p:cNvSpPr txBox="1">
            <a:spLocks noGrp="1"/>
          </p:cNvSpPr>
          <p:nvPr>
            <p:ph type="body" idx="1"/>
          </p:nvPr>
        </p:nvSpPr>
        <p:spPr>
          <a:xfrm>
            <a:off x="214282" y="214290"/>
            <a:ext cx="7710518" cy="6259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t-LT" sz="4000" b="1"/>
              <a:t>TAI GALIMYBĖ IŠSISKIRTI KONKURENCINGAME PASAULYJE</a:t>
            </a:r>
            <a:endParaRPr sz="4000" b="1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20" descr="Vaizdo rezultatas pagal u&amp;zcaron;klaus&amp;aogon; „homeras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2440167"/>
            <a:ext cx="9144000" cy="569916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269" name="Google Shape;269;p20"/>
          <p:cNvSpPr txBox="1">
            <a:spLocks noGrp="1"/>
          </p:cNvSpPr>
          <p:nvPr>
            <p:ph type="body" idx="1"/>
          </p:nvPr>
        </p:nvSpPr>
        <p:spPr>
          <a:xfrm>
            <a:off x="142844" y="0"/>
            <a:ext cx="8858312" cy="647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2800"/>
              <a:buChar char="🞆"/>
            </a:pPr>
            <a:r>
              <a:rPr lang="lt-L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Mokslo raida, mokslo sąvokos ir terminai bus akcentuojami (kuriuos būtina išmokti vartoti mokantis klasikinio ugdymo </a:t>
            </a:r>
            <a:r>
              <a:rPr lang="lt-L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turinio temų) per matematikos, </a:t>
            </a:r>
            <a:r>
              <a:rPr lang="lt-LT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gamtos, menų, istorijos </a:t>
            </a:r>
            <a:r>
              <a:rPr lang="lt-LT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pamokas.</a:t>
            </a:r>
            <a:endParaRPr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298" name="Google Shape;298;p24"/>
          <p:cNvSpPr txBox="1">
            <a:spLocks noGrp="1"/>
          </p:cNvSpPr>
          <p:nvPr>
            <p:ph type="body" idx="1"/>
          </p:nvPr>
        </p:nvSpPr>
        <p:spPr>
          <a:xfrm>
            <a:off x="0" y="-285776"/>
            <a:ext cx="9144000" cy="7358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74320" lvl="0" indent="-142748" algn="l" rtl="0">
              <a:spcBef>
                <a:spcPts val="0"/>
              </a:spcBef>
              <a:spcAft>
                <a:spcPts val="0"/>
              </a:spcAft>
              <a:buSzPct val="70000"/>
              <a:buNone/>
            </a:pPr>
            <a:endParaRPr sz="3200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 smtClean="0"/>
              <a:t>Veikia </a:t>
            </a:r>
            <a:r>
              <a:rPr lang="lt-LT" sz="3200" dirty="0"/>
              <a:t>neformaliojo ugdymo programa - bendraminčių klubas „Kelionė į Antikos pasaulį“.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/>
              <a:t>Rugsėjo mėn. į</a:t>
            </a:r>
            <a:r>
              <a:rPr lang="lt-LT" sz="3200" dirty="0" smtClean="0"/>
              <a:t> </a:t>
            </a:r>
            <a:r>
              <a:rPr lang="lt-LT" sz="3200" dirty="0"/>
              <a:t>visų dalykų </a:t>
            </a:r>
            <a:r>
              <a:rPr lang="lt-LT" sz="3200" dirty="0" smtClean="0"/>
              <a:t>pamokas integruojami antikos </a:t>
            </a:r>
            <a:r>
              <a:rPr lang="lt-LT" sz="3200" dirty="0"/>
              <a:t>kultūros elementai.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 err="1"/>
              <a:t>Organizuomas</a:t>
            </a:r>
            <a:r>
              <a:rPr lang="lt-LT" sz="3200" dirty="0"/>
              <a:t> gimnazijos protų mūšis </a:t>
            </a:r>
            <a:r>
              <a:rPr lang="lt-LT" sz="3200" dirty="0" smtClean="0"/>
              <a:t>„</a:t>
            </a:r>
            <a:r>
              <a:rPr lang="lt-LT" sz="3000" dirty="0" smtClean="0"/>
              <a:t>Antika – </a:t>
            </a:r>
            <a:r>
              <a:rPr lang="lt-LT" sz="3000" dirty="0"/>
              <a:t>E</a:t>
            </a:r>
            <a:r>
              <a:rPr lang="lt-LT" sz="3000" dirty="0" smtClean="0"/>
              <a:t>uropos kultūros lopšys“.</a:t>
            </a:r>
            <a:endParaRPr sz="3000"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/>
              <a:t>Kasmet „Žemyna</a:t>
            </a:r>
            <a:r>
              <a:rPr lang="lt-LT" sz="3200" dirty="0" smtClean="0"/>
              <a:t>“ organizuoja </a:t>
            </a:r>
            <a:r>
              <a:rPr lang="lt-LT" sz="3200" dirty="0"/>
              <a:t>Klaipėdos miesto gimnazijų mokinių Antikos kultūros konkursą „</a:t>
            </a:r>
            <a:r>
              <a:rPr lang="lt-LT" sz="3200" dirty="0" err="1"/>
              <a:t>Veni</a:t>
            </a:r>
            <a:r>
              <a:rPr lang="lt-LT" sz="3200" dirty="0"/>
              <a:t>. </a:t>
            </a:r>
            <a:r>
              <a:rPr lang="lt-LT" sz="3200" dirty="0" err="1"/>
              <a:t>Vidi</a:t>
            </a:r>
            <a:r>
              <a:rPr lang="lt-LT" sz="3200" dirty="0"/>
              <a:t>. </a:t>
            </a:r>
            <a:r>
              <a:rPr lang="lt-LT" sz="3200" dirty="0" err="1"/>
              <a:t>Vici</a:t>
            </a:r>
            <a:r>
              <a:rPr lang="lt-LT" sz="3200" dirty="0"/>
              <a:t>.“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/>
              <a:t>Dalyvaujame Antikos kultūros olimpiadoje Vilniuje.</a:t>
            </a:r>
            <a:endParaRPr dirty="0"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ct val="70000"/>
              <a:buChar char="🞆"/>
            </a:pPr>
            <a:r>
              <a:rPr lang="lt-LT" sz="3200" dirty="0"/>
              <a:t>Kasmet gimnazijoje organizuojame Oratorių konkursą ir dalyvaujame tokiame pat miesto konkurse.</a:t>
            </a:r>
            <a:endParaRPr dirty="0"/>
          </a:p>
          <a:p>
            <a:pPr marL="274320" lvl="0" indent="-175641" algn="l" rtl="0">
              <a:spcBef>
                <a:spcPts val="600"/>
              </a:spcBef>
              <a:spcAft>
                <a:spcPts val="0"/>
              </a:spcAft>
              <a:buSzPct val="70000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1"/>
          </p:nvPr>
        </p:nvSpPr>
        <p:spPr>
          <a:xfrm>
            <a:off x="107504" y="1600200"/>
            <a:ext cx="4162744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Diskusija </a:t>
            </a:r>
          </a:p>
          <a:p>
            <a:pPr>
              <a:buNone/>
            </a:pPr>
            <a:r>
              <a:rPr lang="lt-LT" sz="4000" dirty="0" smtClean="0"/>
              <a:t>„Ar gyvenant</a:t>
            </a:r>
          </a:p>
          <a:p>
            <a:pPr>
              <a:buNone/>
            </a:pPr>
            <a:r>
              <a:rPr lang="lt-LT" sz="4000" dirty="0" smtClean="0"/>
              <a:t>bendruomenėje Narcizo sindromas yra</a:t>
            </a:r>
          </a:p>
          <a:p>
            <a:pPr>
              <a:buNone/>
            </a:pPr>
            <a:r>
              <a:rPr lang="lt-LT" sz="4000" dirty="0" smtClean="0"/>
              <a:t>pražūtingas?“</a:t>
            </a:r>
            <a:endParaRPr lang="lt-LT" sz="4000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2"/>
          </p:nvPr>
        </p:nvSpPr>
        <p:spPr>
          <a:xfrm>
            <a:off x="5068388" y="1600200"/>
            <a:ext cx="2859459" cy="4572000"/>
          </a:xfrm>
        </p:spPr>
        <p:txBody>
          <a:bodyPr>
            <a:normAutofit/>
          </a:bodyPr>
          <a:lstStyle/>
          <a:p>
            <a:endParaRPr lang="lt-LT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6685" y="-92169"/>
            <a:ext cx="4857752" cy="863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256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lt-LT" dirty="0" smtClean="0"/>
              <a:t>NARCIZIŠKUMAS ŠIUOLAIKINĖJE VISUOMENĖJE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00164" y="1500174"/>
            <a:ext cx="11049034" cy="62150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2125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Moterų paveikslai Homero kūryboje</a:t>
            </a:r>
            <a:endParaRPr lang="lt-L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4038" y="1428736"/>
            <a:ext cx="9288038" cy="52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4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84" y="0"/>
            <a:ext cx="9965566" cy="6858000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857224" y="714357"/>
            <a:ext cx="60007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  <a:t>Saikas </a:t>
            </a:r>
            <a:br>
              <a:rPr lang="lt-LT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anose="04020404030D07020202" pitchFamily="82" charset="0"/>
              </a:rPr>
            </a:br>
            <a:endParaRPr lang="lt-LT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519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0"/>
            <a:ext cx="4569853" cy="6854780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146" y="0"/>
            <a:ext cx="4569854" cy="685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28"/>
            <a:ext cx="10299193" cy="686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4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144" name="Google Shape;14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16764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endParaRPr/>
          </a:p>
        </p:txBody>
      </p:sp>
      <p:pic>
        <p:nvPicPr>
          <p:cNvPr id="145" name="Google Shape;145;p2" descr="Vaizdo rezultatas pagal u&amp;zcaron;klaus&amp;aogon; „AKADEMINIS JAUNIMAS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9861" y="0"/>
            <a:ext cx="1048271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ntraštė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9499"/>
          </a:xfrm>
        </p:spPr>
        <p:txBody>
          <a:bodyPr>
            <a:normAutofit fontScale="90000"/>
          </a:bodyPr>
          <a:lstStyle/>
          <a:p>
            <a:endParaRPr lang="lt-LT" dirty="0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1"/>
          </p:nvPr>
        </p:nvSpPr>
        <p:spPr>
          <a:xfrm>
            <a:off x="457200" y="444137"/>
            <a:ext cx="7972452" cy="62440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lt-LT" sz="3600" dirty="0" smtClean="0"/>
              <a:t>Gimnazijoje diegiame esmines</a:t>
            </a:r>
          </a:p>
          <a:p>
            <a:pPr>
              <a:buNone/>
            </a:pPr>
            <a:r>
              <a:rPr lang="lt-LT" sz="3600" dirty="0" smtClean="0"/>
              <a:t> klasikines vertybines nuostatas:</a:t>
            </a:r>
          </a:p>
          <a:p>
            <a:pPr>
              <a:buNone/>
            </a:pPr>
            <a:r>
              <a:rPr lang="lt-LT" sz="3600" dirty="0" smtClean="0"/>
              <a:t> savigarbą,</a:t>
            </a:r>
          </a:p>
          <a:p>
            <a:pPr>
              <a:buNone/>
            </a:pPr>
            <a:r>
              <a:rPr lang="lt-LT" sz="3600" dirty="0" smtClean="0"/>
              <a:t> pagarbą,</a:t>
            </a:r>
          </a:p>
          <a:p>
            <a:pPr>
              <a:buNone/>
            </a:pPr>
            <a:r>
              <a:rPr lang="lt-LT" sz="3600" dirty="0" smtClean="0"/>
              <a:t> teisingumą,</a:t>
            </a:r>
          </a:p>
          <a:p>
            <a:pPr>
              <a:buNone/>
            </a:pPr>
            <a:r>
              <a:rPr lang="lt-LT" sz="3600" dirty="0" smtClean="0"/>
              <a:t> toleranciją,</a:t>
            </a:r>
          </a:p>
          <a:p>
            <a:pPr>
              <a:buNone/>
            </a:pPr>
            <a:r>
              <a:rPr lang="lt-LT" sz="3600" dirty="0" smtClean="0"/>
              <a:t> sąžiningumą,</a:t>
            </a:r>
          </a:p>
          <a:p>
            <a:pPr>
              <a:buNone/>
            </a:pPr>
            <a:r>
              <a:rPr lang="lt-LT" sz="3600" dirty="0" smtClean="0"/>
              <a:t> saiką,</a:t>
            </a:r>
          </a:p>
          <a:p>
            <a:pPr>
              <a:buNone/>
            </a:pPr>
            <a:r>
              <a:rPr lang="lt-LT" sz="3600" dirty="0" smtClean="0"/>
              <a:t> harmoniją,</a:t>
            </a:r>
          </a:p>
        </p:txBody>
      </p:sp>
    </p:spTree>
    <p:extLst>
      <p:ext uri="{BB962C8B-B14F-4D97-AF65-F5344CB8AC3E}">
        <p14:creationId xmlns:p14="http://schemas.microsoft.com/office/powerpoint/2010/main" val="53745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00447" y="1097280"/>
            <a:ext cx="80597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lt-LT" sz="4000" dirty="0"/>
              <a:t> </a:t>
            </a:r>
            <a:r>
              <a:rPr lang="lt-LT" sz="4000" dirty="0" smtClean="0"/>
              <a:t>...i</a:t>
            </a:r>
            <a:r>
              <a:rPr lang="lt-LT" sz="4000" dirty="0" smtClean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</a:t>
            </a:r>
            <a:r>
              <a:rPr lang="lt-LT" sz="4000" dirty="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, žinoma, neformaliojo ugdymo metu leidžiančias vaikui atsiskleisti – kūrybingumą, estetinę pajautą, smalsumą, saviraišką...</a:t>
            </a:r>
          </a:p>
          <a:p>
            <a:endParaRPr lang="lt-LT" sz="4000" dirty="0"/>
          </a:p>
        </p:txBody>
      </p:sp>
    </p:spTree>
    <p:extLst>
      <p:ext uri="{BB962C8B-B14F-4D97-AF65-F5344CB8AC3E}">
        <p14:creationId xmlns:p14="http://schemas.microsoft.com/office/powerpoint/2010/main" val="386517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p25" descr="Vaizdo rezultatas pagal u&amp;zcaron;klaus&amp;aogon; „KLAIPEDOS &amp;Zcaron;EMYNOS GIMNAZIJA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14885"/>
            <a:ext cx="4960468" cy="2143116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305" name="Google Shape;305;p25"/>
          <p:cNvSpPr txBox="1">
            <a:spLocks noGrp="1"/>
          </p:cNvSpPr>
          <p:nvPr>
            <p:ph type="body" idx="1"/>
          </p:nvPr>
        </p:nvSpPr>
        <p:spPr>
          <a:xfrm>
            <a:off x="142844" y="0"/>
            <a:ext cx="9001156" cy="647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3360"/>
              <a:buNone/>
            </a:pPr>
            <a:r>
              <a:rPr lang="lt-LT" sz="4800" b="1" dirty="0" smtClean="0"/>
              <a:t>MOKANTIS </a:t>
            </a:r>
            <a:r>
              <a:rPr lang="lt-LT" sz="4800" b="1" dirty="0"/>
              <a:t>IR TOBULĖJANT </a:t>
            </a:r>
            <a:r>
              <a:rPr lang="lt-LT" sz="4800" b="1" dirty="0" smtClean="0"/>
              <a:t>DAUG </a:t>
            </a:r>
            <a:r>
              <a:rPr lang="lt-LT" sz="4800" b="1" dirty="0"/>
              <a:t>KAS ĮMANOMA. </a:t>
            </a:r>
            <a:endParaRPr dirty="0"/>
          </a:p>
          <a:p>
            <a:pPr marL="274320" lvl="0" indent="-274320" algn="ctr" rtl="0">
              <a:spcBef>
                <a:spcPts val="600"/>
              </a:spcBef>
              <a:spcAft>
                <a:spcPts val="0"/>
              </a:spcAft>
              <a:buSzPts val="3360"/>
              <a:buNone/>
            </a:pPr>
            <a:r>
              <a:rPr lang="lt-LT" sz="4800" b="1" dirty="0"/>
              <a:t>NELENGVA, BET VERTA SIEKTI </a:t>
            </a:r>
            <a:endParaRPr sz="4800" b="1" dirty="0"/>
          </a:p>
        </p:txBody>
      </p:sp>
      <p:pic>
        <p:nvPicPr>
          <p:cNvPr id="306" name="Google Shape;306;p25" descr="Susij&amp;eogon;s vaizda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10042" y="4706889"/>
            <a:ext cx="4833958" cy="2151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endParaRPr lang="lt-L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142844" y="1580606"/>
            <a:ext cx="8786874" cy="5277394"/>
          </a:xfrm>
        </p:spPr>
        <p:txBody>
          <a:bodyPr>
            <a:normAutofit/>
          </a:bodyPr>
          <a:lstStyle/>
          <a:p>
            <a:r>
              <a:rPr lang="lt-LT" sz="3200" dirty="0" smtClean="0"/>
              <a:t>Klasikinio ugdymo pamatas – </a:t>
            </a:r>
            <a:r>
              <a:rPr lang="lt-LT" sz="3200" b="1" dirty="0" smtClean="0"/>
              <a:t>visuminė (holistinė) pasaulėžiūra</a:t>
            </a:r>
            <a:r>
              <a:rPr lang="lt-LT" sz="3200" dirty="0" smtClean="0"/>
              <a:t> – MOKSLO, MENO  ir FILOSOFIJOS sintezė, todėl humanistinis ugdymas sujungia tris pažinimo būdus: griežtą logiką (mokslą), prakilnius jausmus (meną) ir tikėjimu praturtintą filosofiją (etiką, religiją).</a:t>
            </a:r>
          </a:p>
          <a:p>
            <a:endParaRPr lang="lt-LT" dirty="0" smtClean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06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endParaRPr lang="lt-LT" sz="4400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142844" y="928670"/>
            <a:ext cx="8715436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lt-LT" sz="4400" dirty="0" smtClean="0"/>
              <a:t>Klasikinis ugdymas remiasi Sokrato–Platono dialektiniu metodu: lot. </a:t>
            </a:r>
            <a:r>
              <a:rPr lang="lt-LT" sz="4400" i="1" dirty="0" smtClean="0"/>
              <a:t>ars </a:t>
            </a:r>
            <a:r>
              <a:rPr lang="lt-LT" sz="4400" i="1" dirty="0" err="1" smtClean="0"/>
              <a:t>quaerendi</a:t>
            </a:r>
            <a:r>
              <a:rPr lang="lt-LT" sz="4400" i="1" dirty="0" smtClean="0"/>
              <a:t> →</a:t>
            </a:r>
            <a:r>
              <a:rPr lang="lt-LT" sz="4400" dirty="0" smtClean="0"/>
              <a:t> </a:t>
            </a:r>
            <a:r>
              <a:rPr lang="lt-LT" sz="4400" i="1" dirty="0" smtClean="0"/>
              <a:t>ars </a:t>
            </a:r>
            <a:r>
              <a:rPr lang="lt-LT" sz="4400" i="1" dirty="0" err="1" smtClean="0"/>
              <a:t>inveniendi</a:t>
            </a:r>
            <a:r>
              <a:rPr lang="lt-LT" sz="4400" i="1" dirty="0" smtClean="0"/>
              <a:t> </a:t>
            </a:r>
            <a:r>
              <a:rPr lang="lt-LT" sz="4400" b="1" dirty="0" smtClean="0"/>
              <a:t>„menas paklausti veda į meną atrasti“.</a:t>
            </a:r>
          </a:p>
        </p:txBody>
      </p:sp>
    </p:spTree>
    <p:extLst>
      <p:ext uri="{BB962C8B-B14F-4D97-AF65-F5344CB8AC3E}">
        <p14:creationId xmlns:p14="http://schemas.microsoft.com/office/powerpoint/2010/main" val="217270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158" name="Google Shape;158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16764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endParaRPr/>
          </a:p>
        </p:txBody>
      </p:sp>
      <p:pic>
        <p:nvPicPr>
          <p:cNvPr id="159" name="Google Shape;159;p4" descr="Vaizdo rezultatas pagal u&amp;zcaron;klaus&amp;aogon; „JAUNAS &amp;Zcaron;MOGUS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4346" y="-152253"/>
            <a:ext cx="9358346" cy="7010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entury Schoolbook"/>
              <a:buNone/>
            </a:pPr>
            <a:r>
              <a:rPr lang="lt-LT" sz="3200" b="1" dirty="0"/>
              <a:t>Klasikinis ugdymas LEIDŽIA JAUNAM ŽMOGUI </a:t>
            </a:r>
            <a:endParaRPr sz="3200" dirty="0"/>
          </a:p>
        </p:txBody>
      </p:sp>
      <p:sp>
        <p:nvSpPr>
          <p:cNvPr id="165" name="Google Shape;165;p5"/>
          <p:cNvSpPr txBox="1">
            <a:spLocks noGrp="1"/>
          </p:cNvSpPr>
          <p:nvPr>
            <p:ph type="body" idx="1"/>
          </p:nvPr>
        </p:nvSpPr>
        <p:spPr>
          <a:xfrm>
            <a:off x="0" y="1214422"/>
            <a:ext cx="9001156" cy="5259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t-LT" sz="4000" b="1" dirty="0"/>
              <a:t>TAPTI VISAPUSIŠKAI IŠSILAVINUSIA ASMENYBE </a:t>
            </a:r>
            <a:endParaRPr sz="4000" b="1" dirty="0"/>
          </a:p>
        </p:txBody>
      </p:sp>
      <p:pic>
        <p:nvPicPr>
          <p:cNvPr id="166" name="Google Shape;166;p5" descr="Vaizdo rezultatas pagal u&amp;zcaron;klaus&amp;aogon; „STUDENTAI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224" y="2714620"/>
            <a:ext cx="7000882" cy="4667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 b="1"/>
          </a:p>
        </p:txBody>
      </p:sp>
      <p:sp>
        <p:nvSpPr>
          <p:cNvPr id="172" name="Google Shape;172;p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8929718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3360"/>
              <a:buNone/>
            </a:pPr>
            <a:r>
              <a:rPr lang="lt-LT" sz="4800" b="1"/>
              <a:t>IŠSIUGDYTI EUROPIETIŠKĄ MENTALITETĄ 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/>
          </a:p>
        </p:txBody>
      </p:sp>
      <p:pic>
        <p:nvPicPr>
          <p:cNvPr id="173" name="Google Shape;173;p6" descr="Vaizdo rezultatas pagal u&amp;zcaron;klaus&amp;aogon; „JAUNAS &amp;Zcaron;MOGUS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728" y="2143116"/>
            <a:ext cx="6167464" cy="49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179" name="Google Shape;179;p7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8786842" cy="647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t-LT" sz="4000" b="1"/>
              <a:t>ĮGYTI PLATŲ KULTŪROS AKIRATĮ, LAVINTI INTELEKTINIUS GEBĖJIMUS</a:t>
            </a:r>
            <a:endParaRPr/>
          </a:p>
        </p:txBody>
      </p:sp>
      <p:pic>
        <p:nvPicPr>
          <p:cNvPr id="180" name="Google Shape;180;p7" descr="Vaizdo rezultatas pagal u&amp;zcaron;klaus&amp;aogon; „AKADEMINIS JAUNIMAS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43105" y="2000240"/>
            <a:ext cx="11606181" cy="50482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8" descr="Vaizdo rezultatas pagal u&amp;zcaron;klaus&amp;aogon; „STUDENTAI“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158" y="2500306"/>
            <a:ext cx="8312749" cy="595193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endParaRPr/>
          </a:p>
        </p:txBody>
      </p:sp>
      <p:sp>
        <p:nvSpPr>
          <p:cNvPr id="187" name="Google Shape;187;p8"/>
          <p:cNvSpPr txBox="1">
            <a:spLocks noGrp="1"/>
          </p:cNvSpPr>
          <p:nvPr>
            <p:ph type="body" idx="1"/>
          </p:nvPr>
        </p:nvSpPr>
        <p:spPr>
          <a:xfrm>
            <a:off x="142844" y="0"/>
            <a:ext cx="8572560" cy="6473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lt-LT" sz="4000" b="1"/>
              <a:t>BŪTI KULTŪRINGU IR KŪRYBINGU ŽMOGUMI, KURIS GEBA APMĄSTYTI PRAEITIES IR DABARTIES KULTŪRŲ SANTYKĮ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rkeris">
  <a:themeElements>
    <a:clrScheme name="Erkeris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272</Words>
  <Application>Microsoft Office PowerPoint</Application>
  <PresentationFormat>On-screen Show (4:3)</PresentationFormat>
  <Paragraphs>39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Tempus Sans ITC</vt:lpstr>
      <vt:lpstr>Century Schoolbook</vt:lpstr>
      <vt:lpstr>Noto Sans Symbols</vt:lpstr>
      <vt:lpstr>Arial</vt:lpstr>
      <vt:lpstr>Erkeris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Klasikinis ugdymas LEIDŽIA JAUNAM ŽMOGUI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NARCIZIŠKUMAS ŠIUOLAIKINĖJE VISUOMENĖJE</vt:lpstr>
      <vt:lpstr>Moterų paveikslai Homero kūryboje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„Žemyna“ – klasikinė gimnazija</dc:title>
  <dc:creator>Ausra</dc:creator>
  <cp:lastModifiedBy>Ausra Kazlauskiene</cp:lastModifiedBy>
  <cp:revision>9</cp:revision>
  <dcterms:created xsi:type="dcterms:W3CDTF">2017-01-22T17:15:31Z</dcterms:created>
  <dcterms:modified xsi:type="dcterms:W3CDTF">2021-02-11T18:07:15Z</dcterms:modified>
</cp:coreProperties>
</file>