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84" r:id="rId2"/>
    <p:sldId id="257" r:id="rId3"/>
    <p:sldId id="281" r:id="rId4"/>
    <p:sldId id="283" r:id="rId5"/>
    <p:sldId id="259" r:id="rId6"/>
    <p:sldId id="260" r:id="rId7"/>
    <p:sldId id="261" r:id="rId8"/>
    <p:sldId id="262" r:id="rId9"/>
    <p:sldId id="263" r:id="rId10"/>
    <p:sldId id="264" r:id="rId11"/>
    <p:sldId id="270" r:id="rId12"/>
    <p:sldId id="275" r:id="rId13"/>
    <p:sldId id="279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80" r:id="rId23"/>
  </p:sldIdLst>
  <p:sldSz cx="9144000" cy="6858000" type="screen4x3"/>
  <p:notesSz cx="6858000" cy="9144000"/>
  <p:embeddedFontLst>
    <p:embeddedFont>
      <p:font typeface="Tempus Sans ITC" panose="04020404030D07020202" pitchFamily="82" charset="0"/>
      <p:regular r:id="rId25"/>
    </p:embeddedFont>
    <p:embeddedFont>
      <p:font typeface="Century Schoolbook" panose="020406040505050203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hJqWfjwyEM1TItaqcqJkV13piV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428" y="5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turinys" type="obj">
  <p:cSld name="OBJEC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us pavadinimas ir tekstas" type="vertTitleAndTx">
  <p:cSld name="VERTICAL_TITLE_AND_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7"/>
          <p:cNvSpPr txBox="1">
            <a:spLocks noGrp="1"/>
          </p:cNvSpPr>
          <p:nvPr>
            <p:ph type="title"/>
          </p:nvPr>
        </p:nvSpPr>
        <p:spPr>
          <a:xfrm rot="5400000">
            <a:off x="4541837" y="2362202"/>
            <a:ext cx="5851525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kcijos antraštė" type="secHead">
  <p:cSld name="SECTION_HEADER">
    <p:bg>
      <p:bgPr>
        <a:solidFill>
          <a:schemeClr val="dk2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Century Schoolbook"/>
              <a:buNone/>
              <a:defRPr sz="3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260"/>
              <a:buNone/>
              <a:defRPr sz="1800" b="1">
                <a:solidFill>
                  <a:schemeClr val="lt2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96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84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952"/>
              <a:buNone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dt" idx="10"/>
          </p:nvPr>
        </p:nvSpPr>
        <p:spPr>
          <a:xfrm rot="5400000">
            <a:off x="7763256" y="1170432"/>
            <a:ext cx="22860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ftr" idx="11"/>
          </p:nvPr>
        </p:nvSpPr>
        <p:spPr>
          <a:xfrm rot="5400000">
            <a:off x="7077456" y="4178808"/>
            <a:ext cx="365760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/>
          <p:nvPr/>
        </p:nvSpPr>
        <p:spPr>
          <a:xfrm>
            <a:off x="381000" y="0"/>
            <a:ext cx="609600" cy="6858000"/>
          </a:xfrm>
          <a:prstGeom prst="rect">
            <a:avLst/>
          </a:prstGeom>
          <a:solidFill>
            <a:srgbClr val="FEC2AC">
              <a:alpha val="5372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1" name="Google Shape;51;p29"/>
          <p:cNvSpPr/>
          <p:nvPr/>
        </p:nvSpPr>
        <p:spPr>
          <a:xfrm>
            <a:off x="276336" y="0"/>
            <a:ext cx="104664" cy="6858000"/>
          </a:xfrm>
          <a:prstGeom prst="rect">
            <a:avLst/>
          </a:prstGeom>
          <a:solidFill>
            <a:srgbClr val="FFD8CC">
              <a:alpha val="3568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2" name="Google Shape;52;p29"/>
          <p:cNvSpPr/>
          <p:nvPr/>
        </p:nvSpPr>
        <p:spPr>
          <a:xfrm>
            <a:off x="990600" y="0"/>
            <a:ext cx="181872" cy="6858000"/>
          </a:xfrm>
          <a:prstGeom prst="rect">
            <a:avLst/>
          </a:prstGeom>
          <a:solidFill>
            <a:srgbClr val="FFD8CC">
              <a:alpha val="6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53" name="Google Shape;53;p29"/>
          <p:cNvSpPr/>
          <p:nvPr/>
        </p:nvSpPr>
        <p:spPr>
          <a:xfrm>
            <a:off x="1141320" y="0"/>
            <a:ext cx="230280" cy="6858000"/>
          </a:xfrm>
          <a:prstGeom prst="rect">
            <a:avLst/>
          </a:prstGeom>
          <a:solidFill>
            <a:srgbClr val="FFEDE7">
              <a:alpha val="7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54" name="Google Shape;54;p29"/>
          <p:cNvCxnSpPr/>
          <p:nvPr/>
        </p:nvCxnSpPr>
        <p:spPr>
          <a:xfrm>
            <a:off x="106344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>
                <a:alpha val="7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5" name="Google Shape;55;p29"/>
          <p:cNvCxnSpPr/>
          <p:nvPr/>
        </p:nvCxnSpPr>
        <p:spPr>
          <a:xfrm>
            <a:off x="914400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FEDE7">
                <a:alpha val="82745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" name="Google Shape;56;p29"/>
          <p:cNvCxnSpPr/>
          <p:nvPr/>
        </p:nvCxnSpPr>
        <p:spPr>
          <a:xfrm>
            <a:off x="854112" y="0"/>
            <a:ext cx="0" cy="6858000"/>
          </a:xfrm>
          <a:prstGeom prst="straightConnector1">
            <a:avLst/>
          </a:prstGeom>
          <a:noFill/>
          <a:ln w="5715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29"/>
          <p:cNvCxnSpPr/>
          <p:nvPr/>
        </p:nvCxnSpPr>
        <p:spPr>
          <a:xfrm>
            <a:off x="1726640" y="0"/>
            <a:ext cx="0" cy="6858000"/>
          </a:xfrm>
          <a:prstGeom prst="straightConnector1">
            <a:avLst/>
          </a:prstGeom>
          <a:noFill/>
          <a:ln w="28575" cap="flat" cmpd="sng">
            <a:solidFill>
              <a:srgbClr val="FEC2AC">
                <a:alpha val="8196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" name="Google Shape;58;p29"/>
          <p:cNvCxnSpPr/>
          <p:nvPr/>
        </p:nvCxnSpPr>
        <p:spPr>
          <a:xfrm>
            <a:off x="10668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" name="Google Shape;59;p29"/>
          <p:cNvSpPr/>
          <p:nvPr/>
        </p:nvSpPr>
        <p:spPr>
          <a:xfrm>
            <a:off x="1219200" y="0"/>
            <a:ext cx="76200" cy="6858000"/>
          </a:xfrm>
          <a:prstGeom prst="rect">
            <a:avLst/>
          </a:prstGeom>
          <a:solidFill>
            <a:srgbClr val="FEC2AC">
              <a:alpha val="5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0" name="Google Shape;60;p29"/>
          <p:cNvSpPr/>
          <p:nvPr/>
        </p:nvSpPr>
        <p:spPr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1" name="Google Shape;61;p29"/>
          <p:cNvSpPr/>
          <p:nvPr/>
        </p:nvSpPr>
        <p:spPr>
          <a:xfrm>
            <a:off x="1324704" y="4866752"/>
            <a:ext cx="641424" cy="6414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2" name="Google Shape;62;p29"/>
          <p:cNvSpPr/>
          <p:nvPr/>
        </p:nvSpPr>
        <p:spPr>
          <a:xfrm>
            <a:off x="1091080" y="5500632"/>
            <a:ext cx="137160" cy="1371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3" name="Google Shape;63;p29"/>
          <p:cNvSpPr/>
          <p:nvPr/>
        </p:nvSpPr>
        <p:spPr>
          <a:xfrm>
            <a:off x="1664208" y="5791200"/>
            <a:ext cx="274320" cy="2743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64" name="Google Shape;64;p29"/>
          <p:cNvSpPr/>
          <p:nvPr/>
        </p:nvSpPr>
        <p:spPr>
          <a:xfrm>
            <a:off x="1879040" y="4479888"/>
            <a:ext cx="365760" cy="36576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65" name="Google Shape;65;p29"/>
          <p:cNvCxnSpPr/>
          <p:nvPr/>
        </p:nvCxnSpPr>
        <p:spPr>
          <a:xfrm>
            <a:off x="9097944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29"/>
          <p:cNvSpPr txBox="1">
            <a:spLocks noGrp="1"/>
          </p:cNvSpPr>
          <p:nvPr>
            <p:ph type="sldNum" idx="12"/>
          </p:nvPr>
        </p:nvSpPr>
        <p:spPr>
          <a:xfrm>
            <a:off x="1340616" y="4928702"/>
            <a:ext cx="609600" cy="517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 turiniai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body" idx="2"/>
          </p:nvPr>
        </p:nvSpPr>
        <p:spPr>
          <a:xfrm>
            <a:off x="4270248" y="1600200"/>
            <a:ext cx="36576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yginimas" type="twoTxTwoObj">
  <p:cSld name="TWO_OBJECTS_WITH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body" idx="1"/>
          </p:nvPr>
        </p:nvSpPr>
        <p:spPr>
          <a:xfrm>
            <a:off x="457200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31"/>
          <p:cNvSpPr txBox="1">
            <a:spLocks noGrp="1"/>
          </p:cNvSpPr>
          <p:nvPr>
            <p:ph type="body" idx="2"/>
          </p:nvPr>
        </p:nvSpPr>
        <p:spPr>
          <a:xfrm>
            <a:off x="4371975" y="2362200"/>
            <a:ext cx="36576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1"/>
          <p:cNvSpPr>
            <a:spLocks noGrp="1"/>
          </p:cNvSpPr>
          <p:nvPr>
            <p:ph type="body" idx="3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31"/>
          <p:cNvSpPr>
            <a:spLocks noGrp="1"/>
          </p:cNvSpPr>
          <p:nvPr>
            <p:ph type="body" idx="4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600"/>
              </a:spcBef>
              <a:spcAft>
                <a:spcPts val="0"/>
              </a:spcAft>
              <a:buSzPts val="1400"/>
              <a:buFont typeface="Century Schoolbook"/>
              <a:buNone/>
              <a:defRPr sz="2000" b="1">
                <a:solidFill>
                  <a:srgbClr val="FFFFFF"/>
                </a:solidFill>
              </a:defRPr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k pavadinimas" type="titleOnly">
  <p:cSld name="TITLE_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2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87" name="Google Shape;87;p32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uščia" type="blank">
  <p:cSld name="BLANK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3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3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3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urinys ir antraštė" type="objTx">
  <p:cSld name="OBJECT_WITH_CAPTION_TEXT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Google Shape;93;p34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4" name="Google Shape;94;p34"/>
          <p:cNvSpPr txBox="1"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 cap="small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1"/>
          </p:nvPr>
        </p:nvSpPr>
        <p:spPr>
          <a:xfrm>
            <a:off x="6812280" y="274320"/>
            <a:ext cx="1527048" cy="4983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84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6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54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12"/>
              <a:buNone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6" name="Google Shape;96;p34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34"/>
          <p:cNvCxnSpPr/>
          <p:nvPr/>
        </p:nvCxnSpPr>
        <p:spPr>
          <a:xfrm>
            <a:off x="6192296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34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34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00" name="Google Shape;100;p34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34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2" name="Google Shape;102;p34"/>
          <p:cNvSpPr txBox="1">
            <a:spLocks noGrp="1"/>
          </p:cNvSpPr>
          <p:nvPr>
            <p:ph type="body" idx="2"/>
          </p:nvPr>
        </p:nvSpPr>
        <p:spPr>
          <a:xfrm>
            <a:off x="304800" y="274320"/>
            <a:ext cx="5638800" cy="6327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105" name="Google Shape;105;p34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aveikslėlis ir antraštė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Google Shape;107;p35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35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9" name="Google Shape;109;p35"/>
          <p:cNvSpPr txBox="1"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entury Schoolbook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5"/>
          <p:cNvSpPr>
            <a:spLocks noGrp="1"/>
          </p:cNvSpPr>
          <p:nvPr>
            <p:ph type="pic" idx="2"/>
          </p:nvPr>
        </p:nvSpPr>
        <p:spPr>
          <a:xfrm>
            <a:off x="0" y="0"/>
            <a:ext cx="61722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4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11" name="Google Shape;111;p35"/>
          <p:cNvSpPr txBox="1">
            <a:spLocks noGrp="1"/>
          </p:cNvSpPr>
          <p:nvPr>
            <p:ph type="body" idx="1"/>
          </p:nvPr>
        </p:nvSpPr>
        <p:spPr>
          <a:xfrm>
            <a:off x="6765798" y="264795"/>
            <a:ext cx="1524000" cy="4956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SzPts val="840"/>
              <a:buFont typeface="Century Schoolbook"/>
              <a:buNone/>
              <a:defRPr sz="1200"/>
            </a:lvl1pPr>
            <a:lvl2pPr marL="914400" lvl="1" indent="-289560" algn="l">
              <a:spcBef>
                <a:spcPts val="400"/>
              </a:spcBef>
              <a:spcAft>
                <a:spcPts val="0"/>
              </a:spcAft>
              <a:buSzPts val="960"/>
              <a:buChar char="⚫"/>
              <a:defRPr sz="1200"/>
            </a:lvl2pPr>
            <a:lvl3pPr marL="1371600" lvl="2" indent="-266700" algn="l">
              <a:spcBef>
                <a:spcPts val="200"/>
              </a:spcBef>
              <a:spcAft>
                <a:spcPts val="0"/>
              </a:spcAft>
              <a:buSzPts val="600"/>
              <a:buChar char="🞆"/>
              <a:defRPr sz="1000"/>
            </a:lvl3pPr>
            <a:lvl4pPr marL="1828800" lvl="3" indent="-262889" algn="l">
              <a:spcBef>
                <a:spcPts val="180"/>
              </a:spcBef>
              <a:spcAft>
                <a:spcPts val="0"/>
              </a:spcAft>
              <a:buSzPts val="540"/>
              <a:buChar char="🞆"/>
              <a:defRPr sz="900"/>
            </a:lvl4pPr>
            <a:lvl5pPr marL="2286000" lvl="4" indent="-267461" algn="l">
              <a:spcBef>
                <a:spcPts val="180"/>
              </a:spcBef>
              <a:spcAft>
                <a:spcPts val="0"/>
              </a:spcAft>
              <a:buSzPts val="612"/>
              <a:buChar char="⚫"/>
              <a:defRPr sz="9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12" name="Google Shape;112;p35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3" name="Google Shape;113;p35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14" name="Google Shape;114;p35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5" name="Google Shape;115;p35"/>
          <p:cNvCxnSpPr/>
          <p:nvPr/>
        </p:nvCxnSpPr>
        <p:spPr>
          <a:xfrm>
            <a:off x="62484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6" name="Google Shape;116;p35"/>
          <p:cNvCxnSpPr/>
          <p:nvPr/>
        </p:nvCxnSpPr>
        <p:spPr>
          <a:xfrm>
            <a:off x="6192296" y="0"/>
            <a:ext cx="0" cy="68580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" name="Google Shape;117;p35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vadinimas ir vertikalus tekstas" type="vertTx">
  <p:cSld name="VERTICAL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 txBox="1">
            <a:spLocks noGrp="1"/>
          </p:cNvSpPr>
          <p:nvPr>
            <p:ph type="body" idx="1"/>
          </p:nvPr>
        </p:nvSpPr>
        <p:spPr>
          <a:xfrm rot="5400000">
            <a:off x="1754124" y="303276"/>
            <a:ext cx="4873752" cy="7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08610" algn="l">
              <a:spcBef>
                <a:spcPts val="600"/>
              </a:spcBef>
              <a:spcAft>
                <a:spcPts val="0"/>
              </a:spcAft>
              <a:buSzPts val="1260"/>
              <a:buChar char="🞆"/>
              <a:defRPr/>
            </a:lvl1pPr>
            <a:lvl2pPr marL="914400" lvl="1" indent="-320040" algn="l">
              <a:spcBef>
                <a:spcPts val="360"/>
              </a:spcBef>
              <a:spcAft>
                <a:spcPts val="0"/>
              </a:spcAft>
              <a:buSzPts val="1440"/>
              <a:buChar char="⚫"/>
              <a:defRPr/>
            </a:lvl2pPr>
            <a:lvl3pPr marL="1371600" lvl="2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3pPr>
            <a:lvl4pPr marL="1828800" lvl="3" indent="-297180" algn="l">
              <a:spcBef>
                <a:spcPts val="360"/>
              </a:spcBef>
              <a:spcAft>
                <a:spcPts val="0"/>
              </a:spcAft>
              <a:buSzPts val="1080"/>
              <a:buChar char="🞆"/>
              <a:defRPr/>
            </a:lvl4pPr>
            <a:lvl5pPr marL="2286000" lvl="4" indent="-306323" algn="l">
              <a:spcBef>
                <a:spcPts val="360"/>
              </a:spcBef>
              <a:spcAft>
                <a:spcPts val="0"/>
              </a:spcAft>
              <a:buSzPts val="1224"/>
              <a:buChar char="⚫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297179" algn="l">
              <a:spcBef>
                <a:spcPts val="360"/>
              </a:spcBef>
              <a:spcAft>
                <a:spcPts val="0"/>
              </a:spcAft>
              <a:buSzPts val="1080"/>
              <a:buChar char="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6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26"/>
          <p:cNvCxnSpPr/>
          <p:nvPr/>
        </p:nvCxnSpPr>
        <p:spPr>
          <a:xfrm>
            <a:off x="8763000" y="0"/>
            <a:ext cx="0" cy="6858000"/>
          </a:xfrm>
          <a:prstGeom prst="straightConnector1">
            <a:avLst/>
          </a:prstGeom>
          <a:noFill/>
          <a:ln w="38100" cap="flat" cmpd="sng">
            <a:solidFill>
              <a:srgbClr val="FEC2AC">
                <a:alpha val="92941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" name="Google Shape;7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  <a:defRPr sz="30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528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🞆"/>
              <a:defRPr sz="24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914400" marR="0" lvl="1" indent="-335280" algn="l" rtl="0">
              <a:spcBef>
                <a:spcPts val="42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⚫"/>
              <a:defRPr sz="21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1371600" marR="0" lvl="2" indent="-297180" algn="l" rtl="0">
              <a:spcBef>
                <a:spcPts val="360"/>
              </a:spcBef>
              <a:spcAft>
                <a:spcPts val="0"/>
              </a:spcAft>
              <a:buClr>
                <a:srgbClr val="DE7530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1828800" marR="0" lvl="3" indent="-297180" algn="l" rtl="0">
              <a:spcBef>
                <a:spcPts val="360"/>
              </a:spcBef>
              <a:spcAft>
                <a:spcPts val="0"/>
              </a:spcAft>
              <a:buClr>
                <a:srgbClr val="FEC2AC"/>
              </a:buClr>
              <a:buSzPts val="1080"/>
              <a:buFont typeface="Noto Sans Symbols"/>
              <a:buChar char="🞆"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2286000" marR="0" lvl="4" indent="-297688" algn="l" rtl="0">
              <a:spcBef>
                <a:spcPts val="320"/>
              </a:spcBef>
              <a:spcAft>
                <a:spcPts val="0"/>
              </a:spcAft>
              <a:buClr>
                <a:srgbClr val="BBC9E9"/>
              </a:buClr>
              <a:buSzPts val="1088"/>
              <a:buFont typeface="Noto Sans Symbols"/>
              <a:buChar char="⚫"/>
              <a:defRPr sz="16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entury Schoolbook"/>
              <a:buChar char="•"/>
              <a:defRPr sz="16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3200400" marR="0" lvl="6" indent="-281939" algn="l" rtl="0">
              <a:spcBef>
                <a:spcPts val="280"/>
              </a:spcBef>
              <a:spcAft>
                <a:spcPts val="0"/>
              </a:spcAft>
              <a:buClr>
                <a:srgbClr val="FEC2AC"/>
              </a:buClr>
              <a:buSzPts val="840"/>
              <a:buFont typeface="Noto Sans Symbols"/>
              <a:buChar char="⚪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3657600" marR="0" lvl="7" indent="-317500" algn="l" rtl="0">
              <a:spcBef>
                <a:spcPts val="28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entury Schoolbook"/>
              <a:buChar char="•"/>
              <a:defRPr sz="1400" b="0" i="0" u="none" strike="noStrike" cap="small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4114800" marR="0" lvl="8" indent="-317500" algn="l" rtl="0">
              <a:spcBef>
                <a:spcPts val="280"/>
              </a:spcBef>
              <a:spcAft>
                <a:spcPts val="0"/>
              </a:spcAft>
              <a:buClr>
                <a:srgbClr val="DE7530"/>
              </a:buClr>
              <a:buSzPts val="1400"/>
              <a:buFont typeface="Century Schoolbook"/>
              <a:buChar char="•"/>
              <a:defRPr sz="14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dt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ft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endParaRPr/>
          </a:p>
        </p:txBody>
      </p:sp>
      <p:cxnSp>
        <p:nvCxnSpPr>
          <p:cNvPr id="11" name="Google Shape;11;p26"/>
          <p:cNvCxnSpPr/>
          <p:nvPr/>
        </p:nvCxnSpPr>
        <p:spPr>
          <a:xfrm>
            <a:off x="76200" y="0"/>
            <a:ext cx="0" cy="6858000"/>
          </a:xfrm>
          <a:prstGeom prst="straightConnector1">
            <a:avLst/>
          </a:prstGeom>
          <a:noFill/>
          <a:ln w="57150" cap="flat" cmpd="thickThin">
            <a:solidFill>
              <a:srgbClr val="FEC2AC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6"/>
          <p:cNvCxnSpPr/>
          <p:nvPr/>
        </p:nvCxnSpPr>
        <p:spPr>
          <a:xfrm>
            <a:off x="8991600" y="0"/>
            <a:ext cx="0" cy="68580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6"/>
          <p:cNvSpPr/>
          <p:nvPr/>
        </p:nvSpPr>
        <p:spPr>
          <a:xfrm>
            <a:off x="8839200" y="0"/>
            <a:ext cx="304800" cy="6858000"/>
          </a:xfrm>
          <a:prstGeom prst="rect">
            <a:avLst/>
          </a:prstGeom>
          <a:solidFill>
            <a:srgbClr val="FEC2AC">
              <a:alpha val="8666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cxnSp>
        <p:nvCxnSpPr>
          <p:cNvPr id="14" name="Google Shape;14;p26"/>
          <p:cNvCxnSpPr/>
          <p:nvPr/>
        </p:nvCxnSpPr>
        <p:spPr>
          <a:xfrm>
            <a:off x="8915400" y="0"/>
            <a:ext cx="0" cy="685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" name="Google Shape;15;p26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1pPr>
            <a:lvl2pPr marL="0" marR="0" lvl="1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2pPr>
            <a:lvl3pPr marL="0" marR="0" lvl="2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3pPr>
            <a:lvl4pPr marL="0" marR="0" lvl="3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4pPr>
            <a:lvl5pPr marL="0" marR="0" lvl="4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5pPr>
            <a:lvl6pPr marL="0" marR="0" lvl="5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6pPr>
            <a:lvl7pPr marL="0" marR="0" lvl="6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7pPr>
            <a:lvl8pPr marL="0" marR="0" lvl="7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8pPr>
            <a:lvl9pPr marL="0" marR="0" lvl="8" indent="0" algn="ctr" rtl="0">
              <a:spcBef>
                <a:spcPts val="0"/>
              </a:spcBef>
              <a:buNone/>
              <a:defRPr sz="1400" b="1" i="0" u="none" strike="noStrike" cap="none">
                <a:solidFill>
                  <a:srgbClr val="FFFFFF"/>
                </a:solidFill>
                <a:latin typeface="Century Schoolbook"/>
                <a:ea typeface="Century Schoolbook"/>
                <a:cs typeface="Century Schoolbook"/>
                <a:sym typeface="Century Schoolbook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t-L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48590" indent="0" algn="ctr">
              <a:buNone/>
            </a:pPr>
            <a:r>
              <a:rPr lang="lt-L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Klasikinio ugdymo </a:t>
            </a:r>
            <a:r>
              <a:rPr lang="lt-L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filosofija</a:t>
            </a:r>
          </a:p>
          <a:p>
            <a:pPr marL="148590" indent="0" algn="ctr">
              <a:buNone/>
            </a:pPr>
            <a:endParaRPr lang="lt-LT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48590" indent="0" algn="ctr">
              <a:buNone/>
            </a:pPr>
            <a:r>
              <a:rPr lang="lt-LT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lt-LT" sz="4400" dirty="0" smtClean="0"/>
              <a:t> „</a:t>
            </a:r>
            <a:r>
              <a:rPr lang="lt-LT" sz="3600" b="1" dirty="0" smtClean="0"/>
              <a:t>Žemynos“ gimnazija</a:t>
            </a:r>
            <a:endParaRPr lang="lt-LT" sz="3600" b="1" dirty="0"/>
          </a:p>
        </p:txBody>
      </p:sp>
      <p:pic>
        <p:nvPicPr>
          <p:cNvPr id="4" name="Google Shape;138;p1" descr="Susij&amp;eogon;s vaizda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22275"/>
            <a:ext cx="2690950" cy="117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23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body" idx="1"/>
          </p:nvPr>
        </p:nvSpPr>
        <p:spPr>
          <a:xfrm>
            <a:off x="-214346" y="0"/>
            <a:ext cx="9358346" cy="64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-LT" sz="4000" b="1"/>
              <a:t>IŠLAIKYTI SAVO, KAIP INDIVIDO, IR VISUOMENĖS TARPUSAVIO ĮSIPAREIGOJIMŲ PUSIAUSVYRĄ</a:t>
            </a:r>
            <a:endParaRPr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/>
          </a:p>
        </p:txBody>
      </p:sp>
      <p:pic>
        <p:nvPicPr>
          <p:cNvPr id="194" name="Google Shape;194;p9" descr="Vaizdo rezultatas pagal u&amp;zcaron;klaus&amp;aogon; „STUDENTAI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57222" y="2500306"/>
            <a:ext cx="9683761" cy="4357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5" descr="Susij&amp;eogon;s vaizda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35989" y="1428736"/>
            <a:ext cx="9395534" cy="584089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234" name="Google Shape;234;p15"/>
          <p:cNvSpPr txBox="1">
            <a:spLocks noGrp="1"/>
          </p:cNvSpPr>
          <p:nvPr>
            <p:ph type="body" idx="1"/>
          </p:nvPr>
        </p:nvSpPr>
        <p:spPr>
          <a:xfrm>
            <a:off x="214282" y="214290"/>
            <a:ext cx="7710518" cy="6259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-LT" sz="4000" b="1"/>
              <a:t>TAI GALIMYBĖ IŠSISKIRTI KONKURENCINGAME PASAULYJE</a:t>
            </a:r>
            <a:endParaRPr sz="4000" b="1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0" descr="Vaizdo rezultatas pagal u&amp;zcaron;klaus&amp;aogon; „homeras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2440167"/>
            <a:ext cx="9144000" cy="569916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269" name="Google Shape;269;p20"/>
          <p:cNvSpPr txBox="1">
            <a:spLocks noGrp="1"/>
          </p:cNvSpPr>
          <p:nvPr>
            <p:ph type="body" idx="1"/>
          </p:nvPr>
        </p:nvSpPr>
        <p:spPr>
          <a:xfrm>
            <a:off x="142844" y="0"/>
            <a:ext cx="8858312" cy="64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l" rtl="0">
              <a:spcBef>
                <a:spcPts val="0"/>
              </a:spcBef>
              <a:spcAft>
                <a:spcPts val="0"/>
              </a:spcAft>
              <a:buSzPts val="2800"/>
              <a:buChar char="🞆"/>
            </a:pPr>
            <a:r>
              <a:rPr lang="lt-L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Mokslo raida, mokslo sąvokos ir terminai bus akcentuojami (kuriuos būtina išmokti vartoti mokantis klasikinio ugdymo </a:t>
            </a:r>
            <a:r>
              <a:rPr lang="lt-L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turinio temų) per matematikos, </a:t>
            </a:r>
            <a:r>
              <a:rPr lang="lt-L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gamtos, menų, istorijos </a:t>
            </a:r>
            <a:r>
              <a:rPr lang="lt-L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pamokas.</a:t>
            </a:r>
            <a:endParaRPr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298" name="Google Shape;298;p24"/>
          <p:cNvSpPr txBox="1">
            <a:spLocks noGrp="1"/>
          </p:cNvSpPr>
          <p:nvPr>
            <p:ph type="body" idx="1"/>
          </p:nvPr>
        </p:nvSpPr>
        <p:spPr>
          <a:xfrm>
            <a:off x="0" y="-285776"/>
            <a:ext cx="9144000" cy="735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74320" lvl="0" indent="-142748" algn="l" rtl="0">
              <a:spcBef>
                <a:spcPts val="0"/>
              </a:spcBef>
              <a:spcAft>
                <a:spcPts val="0"/>
              </a:spcAft>
              <a:buSzPct val="70000"/>
              <a:buNone/>
            </a:pPr>
            <a:endParaRPr sz="3200"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ct val="70000"/>
              <a:buChar char="🞆"/>
            </a:pPr>
            <a:r>
              <a:rPr lang="lt-LT" sz="3200" dirty="0" smtClean="0"/>
              <a:t>Veikia </a:t>
            </a:r>
            <a:r>
              <a:rPr lang="lt-LT" sz="3200" dirty="0"/>
              <a:t>neformaliojo ugdymo programa - bendraminčių klubas „Kelionė į Antikos pasaulį“.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ct val="70000"/>
              <a:buChar char="🞆"/>
            </a:pPr>
            <a:r>
              <a:rPr lang="lt-LT" sz="3200" dirty="0"/>
              <a:t>Rugsėjo mėn. į</a:t>
            </a:r>
            <a:r>
              <a:rPr lang="lt-LT" sz="3200" dirty="0" smtClean="0"/>
              <a:t> </a:t>
            </a:r>
            <a:r>
              <a:rPr lang="lt-LT" sz="3200" dirty="0"/>
              <a:t>visų dalykų </a:t>
            </a:r>
            <a:r>
              <a:rPr lang="lt-LT" sz="3200" dirty="0" smtClean="0"/>
              <a:t>pamokas integruojami antikos </a:t>
            </a:r>
            <a:r>
              <a:rPr lang="lt-LT" sz="3200" dirty="0"/>
              <a:t>kultūros elementai.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ct val="70000"/>
              <a:buChar char="🞆"/>
            </a:pPr>
            <a:r>
              <a:rPr lang="lt-LT" sz="3200" dirty="0" err="1"/>
              <a:t>Organizuomas</a:t>
            </a:r>
            <a:r>
              <a:rPr lang="lt-LT" sz="3200" dirty="0"/>
              <a:t> gimnazijos protų mūšis </a:t>
            </a:r>
            <a:r>
              <a:rPr lang="lt-LT" sz="3200" dirty="0" smtClean="0"/>
              <a:t>„</a:t>
            </a:r>
            <a:r>
              <a:rPr lang="lt-LT" sz="3000" dirty="0" smtClean="0"/>
              <a:t>Antika – </a:t>
            </a:r>
            <a:r>
              <a:rPr lang="lt-LT" sz="3000" dirty="0"/>
              <a:t>E</a:t>
            </a:r>
            <a:r>
              <a:rPr lang="lt-LT" sz="3000" dirty="0" smtClean="0"/>
              <a:t>uropos kultūros lopšys“.</a:t>
            </a:r>
            <a:endParaRPr sz="3000"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ct val="70000"/>
              <a:buChar char="🞆"/>
            </a:pPr>
            <a:r>
              <a:rPr lang="lt-LT" sz="3200" dirty="0"/>
              <a:t>Kasmet „Žemyna</a:t>
            </a:r>
            <a:r>
              <a:rPr lang="lt-LT" sz="3200" dirty="0" smtClean="0"/>
              <a:t>“ organizuoja </a:t>
            </a:r>
            <a:r>
              <a:rPr lang="lt-LT" sz="3200" dirty="0"/>
              <a:t>Klaipėdos miesto gimnazijų mokinių Antikos kultūros konkursą „</a:t>
            </a:r>
            <a:r>
              <a:rPr lang="lt-LT" sz="3200" dirty="0" err="1"/>
              <a:t>Veni</a:t>
            </a:r>
            <a:r>
              <a:rPr lang="lt-LT" sz="3200" dirty="0"/>
              <a:t>. </a:t>
            </a:r>
            <a:r>
              <a:rPr lang="lt-LT" sz="3200" dirty="0" err="1"/>
              <a:t>Vidi</a:t>
            </a:r>
            <a:r>
              <a:rPr lang="lt-LT" sz="3200" dirty="0"/>
              <a:t>. </a:t>
            </a:r>
            <a:r>
              <a:rPr lang="lt-LT" sz="3200" dirty="0" err="1"/>
              <a:t>Vici</a:t>
            </a:r>
            <a:r>
              <a:rPr lang="lt-LT" sz="3200" dirty="0"/>
              <a:t>.“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ct val="70000"/>
              <a:buChar char="🞆"/>
            </a:pPr>
            <a:r>
              <a:rPr lang="lt-LT" sz="3200" dirty="0"/>
              <a:t>Dalyvaujame Antikos kultūros olimpiadoje Vilniuje.</a:t>
            </a:r>
            <a:endParaRPr dirty="0"/>
          </a:p>
          <a:p>
            <a:pPr marL="274320" lvl="0" indent="-274320" algn="l" rtl="0">
              <a:spcBef>
                <a:spcPts val="600"/>
              </a:spcBef>
              <a:spcAft>
                <a:spcPts val="0"/>
              </a:spcAft>
              <a:buSzPct val="70000"/>
              <a:buChar char="🞆"/>
            </a:pPr>
            <a:r>
              <a:rPr lang="lt-LT" sz="3200" dirty="0"/>
              <a:t>Kasmet gimnazijoje organizuojame Oratorių konkursą ir dalyvaujame tokiame pat miesto konkurse.</a:t>
            </a:r>
            <a:endParaRPr dirty="0"/>
          </a:p>
          <a:p>
            <a:pPr marL="274320" lvl="0" indent="-175641" algn="l" rtl="0">
              <a:spcBef>
                <a:spcPts val="600"/>
              </a:spcBef>
              <a:spcAft>
                <a:spcPts val="0"/>
              </a:spcAft>
              <a:buSzPct val="700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Turinio vietos rezervavimo ženklas 4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4162744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Diskusija </a:t>
            </a:r>
          </a:p>
          <a:p>
            <a:pPr>
              <a:buNone/>
            </a:pPr>
            <a:r>
              <a:rPr lang="lt-LT" sz="4000" dirty="0" smtClean="0"/>
              <a:t>„Ar gyvenant</a:t>
            </a:r>
          </a:p>
          <a:p>
            <a:pPr>
              <a:buNone/>
            </a:pPr>
            <a:r>
              <a:rPr lang="lt-LT" sz="4000" dirty="0" smtClean="0"/>
              <a:t>bendruomenėje Narcizo sindromas yra</a:t>
            </a:r>
          </a:p>
          <a:p>
            <a:pPr>
              <a:buNone/>
            </a:pPr>
            <a:r>
              <a:rPr lang="lt-LT" sz="4000" dirty="0" smtClean="0"/>
              <a:t>pražūtingas?“</a:t>
            </a:r>
            <a:endParaRPr lang="lt-LT" sz="4000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2"/>
          </p:nvPr>
        </p:nvSpPr>
        <p:spPr>
          <a:xfrm>
            <a:off x="5068388" y="1600200"/>
            <a:ext cx="2859459" cy="4572000"/>
          </a:xfrm>
        </p:spPr>
        <p:txBody>
          <a:bodyPr>
            <a:normAutofit/>
          </a:bodyPr>
          <a:lstStyle/>
          <a:p>
            <a:endParaRPr lang="lt-L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6685" y="-92169"/>
            <a:ext cx="4857752" cy="8636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256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lt-LT" dirty="0" smtClean="0"/>
              <a:t>NARCIZIŠKUMAS ŠIUOLAIKINĖJE VISUOMENĖJE</a:t>
            </a:r>
            <a:endParaRPr lang="lt-LT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00164" y="1500174"/>
            <a:ext cx="11049034" cy="62150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2125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lt-L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Moterų paveikslai Homero kūryboje</a:t>
            </a:r>
            <a:endParaRPr lang="lt-L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4" name="Paveikslėlis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4038" y="1428736"/>
            <a:ext cx="9288038" cy="522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0"/>
            <a:ext cx="9965566" cy="6858000"/>
          </a:xfrm>
          <a:prstGeom prst="rect">
            <a:avLst/>
          </a:prstGeom>
        </p:spPr>
      </p:pic>
      <p:sp>
        <p:nvSpPr>
          <p:cNvPr id="6" name="Stačiakampis 5"/>
          <p:cNvSpPr/>
          <p:nvPr/>
        </p:nvSpPr>
        <p:spPr>
          <a:xfrm>
            <a:off x="857224" y="714357"/>
            <a:ext cx="60007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  <a:t>Saikas </a:t>
            </a:r>
            <a:br>
              <a:rPr lang="lt-LT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rPr>
            </a:br>
            <a:endParaRPr lang="lt-LT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519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0"/>
            <a:ext cx="4569853" cy="6854780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46" y="0"/>
            <a:ext cx="4569854" cy="685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0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lt-LT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8"/>
            <a:ext cx="10299193" cy="686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67640" algn="l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endParaRPr/>
          </a:p>
        </p:txBody>
      </p:sp>
      <p:pic>
        <p:nvPicPr>
          <p:cNvPr id="145" name="Google Shape;145;p2" descr="Vaizdo rezultatas pagal u&amp;zcaron;klaus&amp;aogon; „AKADEMINIS JAUNIMAS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39861" y="0"/>
            <a:ext cx="1048271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69499"/>
          </a:xfrm>
        </p:spPr>
        <p:txBody>
          <a:bodyPr>
            <a:normAutofit fontScale="90000"/>
          </a:bodyPr>
          <a:lstStyle/>
          <a:p>
            <a:endParaRPr lang="lt-LT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1"/>
          </p:nvPr>
        </p:nvSpPr>
        <p:spPr>
          <a:xfrm>
            <a:off x="457200" y="444137"/>
            <a:ext cx="7972452" cy="624404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lt-LT" sz="3600" dirty="0" smtClean="0"/>
              <a:t>Gimnazijoje diegiame esmines</a:t>
            </a:r>
          </a:p>
          <a:p>
            <a:pPr>
              <a:buNone/>
            </a:pPr>
            <a:r>
              <a:rPr lang="lt-LT" sz="3600" dirty="0" smtClean="0"/>
              <a:t> klasikines vertybines nuostatas:</a:t>
            </a:r>
          </a:p>
          <a:p>
            <a:pPr>
              <a:buNone/>
            </a:pPr>
            <a:r>
              <a:rPr lang="lt-LT" sz="3600" dirty="0" smtClean="0"/>
              <a:t> savigarbą,</a:t>
            </a:r>
          </a:p>
          <a:p>
            <a:pPr>
              <a:buNone/>
            </a:pPr>
            <a:r>
              <a:rPr lang="lt-LT" sz="3600" dirty="0" smtClean="0"/>
              <a:t> pagarbą,</a:t>
            </a:r>
          </a:p>
          <a:p>
            <a:pPr>
              <a:buNone/>
            </a:pPr>
            <a:r>
              <a:rPr lang="lt-LT" sz="3600" dirty="0" smtClean="0"/>
              <a:t> teisingumą,</a:t>
            </a:r>
          </a:p>
          <a:p>
            <a:pPr>
              <a:buNone/>
            </a:pPr>
            <a:r>
              <a:rPr lang="lt-LT" sz="3600" dirty="0" smtClean="0"/>
              <a:t> toleranciją,</a:t>
            </a:r>
          </a:p>
          <a:p>
            <a:pPr>
              <a:buNone/>
            </a:pPr>
            <a:r>
              <a:rPr lang="lt-LT" sz="3600" dirty="0" smtClean="0"/>
              <a:t> sąžiningumą,</a:t>
            </a:r>
          </a:p>
          <a:p>
            <a:pPr>
              <a:buNone/>
            </a:pPr>
            <a:r>
              <a:rPr lang="lt-LT" sz="3600" dirty="0" smtClean="0"/>
              <a:t> saiką,</a:t>
            </a:r>
          </a:p>
          <a:p>
            <a:pPr>
              <a:buNone/>
            </a:pPr>
            <a:r>
              <a:rPr lang="lt-LT" sz="3600" dirty="0" smtClean="0"/>
              <a:t> harmoniją,</a:t>
            </a:r>
          </a:p>
        </p:txBody>
      </p:sp>
    </p:spTree>
    <p:extLst>
      <p:ext uri="{BB962C8B-B14F-4D97-AF65-F5344CB8AC3E}">
        <p14:creationId xmlns:p14="http://schemas.microsoft.com/office/powerpoint/2010/main" val="53745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ačiakampis 1"/>
          <p:cNvSpPr/>
          <p:nvPr/>
        </p:nvSpPr>
        <p:spPr>
          <a:xfrm>
            <a:off x="300447" y="1097280"/>
            <a:ext cx="80597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lt-LT" sz="4000" dirty="0"/>
              <a:t> </a:t>
            </a:r>
            <a:r>
              <a:rPr lang="lt-LT" sz="4000" dirty="0" smtClean="0"/>
              <a:t>...i</a:t>
            </a:r>
            <a:r>
              <a:rPr lang="lt-LT" sz="4000" dirty="0" smtClean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r</a:t>
            </a:r>
            <a:r>
              <a:rPr lang="lt-LT" sz="4000" dirty="0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, žinoma, neformaliojo ugdymo metu leidžiančias vaikui atsiskleisti – kūrybingumą, estetinę pajautą, smalsumą, saviraišką...</a:t>
            </a:r>
          </a:p>
          <a:p>
            <a:endParaRPr lang="lt-LT" sz="4000" dirty="0"/>
          </a:p>
        </p:txBody>
      </p:sp>
    </p:spTree>
    <p:extLst>
      <p:ext uri="{BB962C8B-B14F-4D97-AF65-F5344CB8AC3E}">
        <p14:creationId xmlns:p14="http://schemas.microsoft.com/office/powerpoint/2010/main" val="386517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5" descr="Vaizdo rezultatas pagal u&amp;zcaron;klaus&amp;aogon; „KLAIPEDOS &amp;Zcaron;EMYNOS GIMNAZIJA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14885"/>
            <a:ext cx="4960468" cy="214311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305" name="Google Shape;305;p25"/>
          <p:cNvSpPr txBox="1">
            <a:spLocks noGrp="1"/>
          </p:cNvSpPr>
          <p:nvPr>
            <p:ph type="body" idx="1"/>
          </p:nvPr>
        </p:nvSpPr>
        <p:spPr>
          <a:xfrm>
            <a:off x="142844" y="0"/>
            <a:ext cx="9001156" cy="64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lt-LT" sz="4800" b="1" dirty="0" smtClean="0"/>
              <a:t>MOKANTIS </a:t>
            </a:r>
            <a:r>
              <a:rPr lang="lt-LT" sz="4800" b="1" dirty="0"/>
              <a:t>IR TOBULĖJANT </a:t>
            </a:r>
            <a:r>
              <a:rPr lang="lt-LT" sz="4800" b="1" dirty="0" smtClean="0"/>
              <a:t>DAUG </a:t>
            </a:r>
            <a:r>
              <a:rPr lang="lt-LT" sz="4800" b="1" dirty="0"/>
              <a:t>KAS ĮMANOMA. </a:t>
            </a:r>
            <a:endParaRPr dirty="0"/>
          </a:p>
          <a:p>
            <a:pPr marL="274320" lvl="0" indent="-274320" algn="ctr" rtl="0">
              <a:spcBef>
                <a:spcPts val="600"/>
              </a:spcBef>
              <a:spcAft>
                <a:spcPts val="0"/>
              </a:spcAft>
              <a:buSzPts val="3360"/>
              <a:buNone/>
            </a:pPr>
            <a:r>
              <a:rPr lang="lt-LT" sz="4800" b="1" dirty="0"/>
              <a:t>NELENGVA, BET VERTA SIEKTI </a:t>
            </a:r>
            <a:endParaRPr sz="4800" b="1" dirty="0"/>
          </a:p>
        </p:txBody>
      </p:sp>
      <p:pic>
        <p:nvPicPr>
          <p:cNvPr id="306" name="Google Shape;306;p25" descr="Susij&amp;eogon;s vaizda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0042" y="4706889"/>
            <a:ext cx="4833958" cy="2151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endParaRPr lang="lt-L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>
          <a:xfrm>
            <a:off x="142844" y="1580606"/>
            <a:ext cx="8786874" cy="5277394"/>
          </a:xfrm>
        </p:spPr>
        <p:txBody>
          <a:bodyPr>
            <a:normAutofit/>
          </a:bodyPr>
          <a:lstStyle/>
          <a:p>
            <a:r>
              <a:rPr lang="lt-LT" sz="3200" dirty="0" smtClean="0"/>
              <a:t>Klasikinio ugdymo pamatas – </a:t>
            </a:r>
            <a:r>
              <a:rPr lang="lt-LT" sz="3200" b="1" dirty="0" smtClean="0"/>
              <a:t>visuminė (holistinė) pasaulėžiūra</a:t>
            </a:r>
            <a:r>
              <a:rPr lang="lt-LT" sz="3200" dirty="0" smtClean="0"/>
              <a:t> – MOKSLO, MENO  ir FILOSOFIJOS sintezė, todėl humanistinis ugdymas sujungia tris pažinimo būdus: griežtą logiką (mokslą), prakilnius jausmus (meną) ir tikėjimu praturtintą filosofiją (etiką, religiją).</a:t>
            </a:r>
          </a:p>
          <a:p>
            <a:endParaRPr lang="lt-LT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906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rmAutofit/>
          </a:bodyPr>
          <a:lstStyle/>
          <a:p>
            <a:endParaRPr lang="lt-LT" sz="4400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quarter" idx="1"/>
          </p:nvPr>
        </p:nvSpPr>
        <p:spPr>
          <a:xfrm>
            <a:off x="142844" y="928670"/>
            <a:ext cx="8715436" cy="592933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lt-LT" sz="4400" dirty="0" smtClean="0"/>
              <a:t>Klasikinis ugdymas remiasi Sokrato–Platono dialektiniu metodu: lot. </a:t>
            </a:r>
            <a:r>
              <a:rPr lang="lt-LT" sz="4400" i="1" dirty="0" smtClean="0"/>
              <a:t>ars </a:t>
            </a:r>
            <a:r>
              <a:rPr lang="lt-LT" sz="4400" i="1" dirty="0" err="1" smtClean="0"/>
              <a:t>quaerendi</a:t>
            </a:r>
            <a:r>
              <a:rPr lang="lt-LT" sz="4400" i="1" dirty="0" smtClean="0"/>
              <a:t> →</a:t>
            </a:r>
            <a:r>
              <a:rPr lang="lt-LT" sz="4400" dirty="0" smtClean="0"/>
              <a:t> </a:t>
            </a:r>
            <a:r>
              <a:rPr lang="lt-LT" sz="4400" i="1" dirty="0" smtClean="0"/>
              <a:t>ars </a:t>
            </a:r>
            <a:r>
              <a:rPr lang="lt-LT" sz="4400" i="1" dirty="0" err="1" smtClean="0"/>
              <a:t>inveniendi</a:t>
            </a:r>
            <a:r>
              <a:rPr lang="lt-LT" sz="4400" i="1" dirty="0" smtClean="0"/>
              <a:t> </a:t>
            </a:r>
            <a:r>
              <a:rPr lang="lt-LT" sz="4400" b="1" dirty="0" smtClean="0"/>
              <a:t>„menas paklausti veda į meną atrasti“.</a:t>
            </a:r>
          </a:p>
        </p:txBody>
      </p:sp>
    </p:spTree>
    <p:extLst>
      <p:ext uri="{BB962C8B-B14F-4D97-AF65-F5344CB8AC3E}">
        <p14:creationId xmlns:p14="http://schemas.microsoft.com/office/powerpoint/2010/main" val="21727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167640" algn="l" rtl="0">
              <a:spcBef>
                <a:spcPts val="0"/>
              </a:spcBef>
              <a:spcAft>
                <a:spcPts val="0"/>
              </a:spcAft>
              <a:buSzPts val="1680"/>
              <a:buNone/>
            </a:pPr>
            <a:endParaRPr/>
          </a:p>
        </p:txBody>
      </p:sp>
      <p:pic>
        <p:nvPicPr>
          <p:cNvPr id="159" name="Google Shape;159;p4" descr="Vaizdo rezultatas pagal u&amp;zcaron;klaus&amp;aogon; „JAUNAS &amp;Zcaron;MOGUS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4346" y="-152253"/>
            <a:ext cx="9358346" cy="7010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Schoolbook"/>
              <a:buNone/>
            </a:pPr>
            <a:r>
              <a:rPr lang="lt-LT" sz="3200" b="1" dirty="0"/>
              <a:t>Klasikinis ugdymas LEIDŽIA JAUNAM ŽMOGUI </a:t>
            </a:r>
            <a:endParaRPr sz="3200" dirty="0"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1"/>
          </p:nvPr>
        </p:nvSpPr>
        <p:spPr>
          <a:xfrm>
            <a:off x="0" y="1214422"/>
            <a:ext cx="9001156" cy="5259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-LT" sz="4000" b="1" dirty="0"/>
              <a:t>TAPTI VISAPUSIŠKAI IŠSILAVINUSIA ASMENYBE </a:t>
            </a:r>
            <a:endParaRPr sz="4000" b="1" dirty="0"/>
          </a:p>
        </p:txBody>
      </p:sp>
      <p:pic>
        <p:nvPicPr>
          <p:cNvPr id="166" name="Google Shape;166;p5" descr="Vaizdo rezultatas pagal u&amp;zcaron;klaus&amp;aogon; „STUDENTAI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24" y="2714620"/>
            <a:ext cx="7000882" cy="4667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 b="1"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929718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3360"/>
              <a:buNone/>
            </a:pPr>
            <a:r>
              <a:rPr lang="lt-LT" sz="4800" b="1"/>
              <a:t>IŠSIUGDYTI EUROPIETIŠKĄ MENTALITETĄ </a:t>
            </a:r>
            <a:endParaRPr/>
          </a:p>
          <a:p>
            <a:pPr marL="274320" lvl="0" indent="-167640" algn="l" rtl="0">
              <a:spcBef>
                <a:spcPts val="600"/>
              </a:spcBef>
              <a:spcAft>
                <a:spcPts val="0"/>
              </a:spcAft>
              <a:buSzPts val="1680"/>
              <a:buNone/>
            </a:pPr>
            <a:endParaRPr/>
          </a:p>
        </p:txBody>
      </p:sp>
      <p:pic>
        <p:nvPicPr>
          <p:cNvPr id="173" name="Google Shape;173;p6" descr="Vaizdo rezultatas pagal u&amp;zcaron;klaus&amp;aogon; „JAUNAS &amp;Zcaron;MOGUS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728" y="2143116"/>
            <a:ext cx="6167464" cy="4983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8786842" cy="64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-LT" sz="4000" b="1"/>
              <a:t>ĮGYTI PLATŲ KULTŪROS AKIRATĮ, LAVINTI INTELEKTINIUS GEBĖJIMUS</a:t>
            </a:r>
            <a:endParaRPr/>
          </a:p>
        </p:txBody>
      </p:sp>
      <p:pic>
        <p:nvPicPr>
          <p:cNvPr id="180" name="Google Shape;180;p7" descr="Vaizdo rezultatas pagal u&amp;zcaron;klaus&amp;aogon; „AKADEMINIS JAUNIMAS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43105" y="2000240"/>
            <a:ext cx="11606181" cy="5048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8" descr="Vaizdo rezultatas pagal u&amp;zcaron;klaus&amp;aogon; „STUDENTAI“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58" y="2500306"/>
            <a:ext cx="8312749" cy="595193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entury Schoolbook"/>
              <a:buNone/>
            </a:pPr>
            <a:endParaRPr/>
          </a:p>
        </p:txBody>
      </p:sp>
      <p:sp>
        <p:nvSpPr>
          <p:cNvPr id="187" name="Google Shape;187;p8"/>
          <p:cNvSpPr txBox="1">
            <a:spLocks noGrp="1"/>
          </p:cNvSpPr>
          <p:nvPr>
            <p:ph type="body" idx="1"/>
          </p:nvPr>
        </p:nvSpPr>
        <p:spPr>
          <a:xfrm>
            <a:off x="142844" y="0"/>
            <a:ext cx="8572560" cy="6473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lvl="0" indent="-274320" algn="ctr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lt-LT" sz="4000" b="1"/>
              <a:t>BŪTI KULTŪRINGU IR KŪRYBINGU ŽMOGUMI, KURIS GEBA APMĄSTYTI PRAEITIES IR DABARTIES KULTŪRŲ SANTYKĮ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rkeris">
  <a:themeElements>
    <a:clrScheme name="Erkeris">
      <a:dk1>
        <a:srgbClr val="000000"/>
      </a:dk1>
      <a:lt1>
        <a:srgbClr val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272</Words>
  <Application>Microsoft Office PowerPoint</Application>
  <PresentationFormat>On-screen Show (4:3)</PresentationFormat>
  <Paragraphs>39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Tempus Sans ITC</vt:lpstr>
      <vt:lpstr>Century Schoolbook</vt:lpstr>
      <vt:lpstr>Noto Sans Symbols</vt:lpstr>
      <vt:lpstr>Arial</vt:lpstr>
      <vt:lpstr>Erkeris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Klasikinis ugdymas LEIDŽIA JAUNAM ŽMOGUI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NARCIZIŠKUMAS ŠIUOLAIKINĖJE VISUOMENĖJE</vt:lpstr>
      <vt:lpstr>Moterų paveikslai Homero kūryboje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„Žemyna“ – klasikinė gimnazija</dc:title>
  <dc:creator>Ausra</dc:creator>
  <cp:lastModifiedBy>Ausra Kazlauskiene</cp:lastModifiedBy>
  <cp:revision>9</cp:revision>
  <dcterms:created xsi:type="dcterms:W3CDTF">2017-01-22T17:15:31Z</dcterms:created>
  <dcterms:modified xsi:type="dcterms:W3CDTF">2021-02-11T18:07:15Z</dcterms:modified>
</cp:coreProperties>
</file>